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576554" y="3570761"/>
            <a:ext cx="6294120" cy="6007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0E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6551" y="723607"/>
            <a:ext cx="12714897" cy="2502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76640" y="2260329"/>
            <a:ext cx="9864090" cy="6274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mailto:CONTACT@AURELIUSCAPITALGROUP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825" y="466100"/>
            <a:ext cx="17262475" cy="7555865"/>
            <a:chOff x="-4825" y="466100"/>
            <a:chExt cx="17262475" cy="755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25" y="466100"/>
              <a:ext cx="15983024" cy="64249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1649" y="1028700"/>
              <a:ext cx="10625607" cy="69926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411" y="3598797"/>
              <a:ext cx="5419724" cy="30860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5206" y="6654830"/>
            <a:ext cx="9261475" cy="2696210"/>
          </a:xfrm>
          <a:prstGeom prst="rect">
            <a:avLst/>
          </a:prstGeom>
        </p:spPr>
        <p:txBody>
          <a:bodyPr wrap="square" lIns="0" tIns="230504" rIns="0" bIns="0" rtlCol="0" vert="horz">
            <a:spAutoFit/>
          </a:bodyPr>
          <a:lstStyle/>
          <a:p>
            <a:pPr marL="12700" marR="5080">
              <a:lnSpc>
                <a:spcPts val="9680"/>
              </a:lnSpc>
              <a:spcBef>
                <a:spcPts val="1814"/>
              </a:spcBef>
            </a:pPr>
            <a:r>
              <a:rPr dirty="0" sz="9450" spc="-440">
                <a:solidFill>
                  <a:srgbClr val="FFFFFF"/>
                </a:solidFill>
                <a:latin typeface="Times New Roman"/>
                <a:cs typeface="Times New Roman"/>
              </a:rPr>
              <a:t>AURELIUS </a:t>
            </a:r>
            <a:r>
              <a:rPr dirty="0" sz="9450" spc="-300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9450" spc="-7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9450" spc="16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endParaRPr sz="9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01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5470" y="9291160"/>
            <a:ext cx="7502525" cy="9956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0534">
              <a:lnSpc>
                <a:spcPct val="100000"/>
              </a:lnSpc>
              <a:spcBef>
                <a:spcPts val="125"/>
              </a:spcBef>
            </a:pPr>
            <a:r>
              <a:rPr dirty="0" sz="2350" spc="-50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r>
              <a:rPr dirty="0" sz="235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75">
                <a:solidFill>
                  <a:srgbClr val="FFFFFF"/>
                </a:solidFill>
                <a:latin typeface="Times New Roman"/>
                <a:cs typeface="Times New Roman"/>
              </a:rPr>
              <a:t>REAL-</a:t>
            </a:r>
            <a:r>
              <a:rPr dirty="0" sz="2350" spc="-25">
                <a:solidFill>
                  <a:srgbClr val="FFFFFF"/>
                </a:solidFill>
                <a:latin typeface="Times New Roman"/>
                <a:cs typeface="Times New Roman"/>
              </a:rPr>
              <a:t>WORLD</a:t>
            </a:r>
            <a:r>
              <a:rPr dirty="0" sz="2350" spc="-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75">
                <a:solidFill>
                  <a:srgbClr val="FFFFFF"/>
                </a:solidFill>
                <a:latin typeface="Times New Roman"/>
                <a:cs typeface="Times New Roman"/>
              </a:rPr>
              <a:t>ASSET</a:t>
            </a:r>
            <a:r>
              <a:rPr dirty="0" sz="2350" spc="-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Times New Roman"/>
                <a:cs typeface="Times New Roman"/>
              </a:rPr>
              <a:t>ORIGINATION</a:t>
            </a: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2350" spc="-2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49824" y="9787502"/>
            <a:ext cx="5064760" cy="3092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50" spc="-80">
                <a:solidFill>
                  <a:srgbClr val="FFFFFF"/>
                </a:solidFill>
                <a:latin typeface="Times New Roman"/>
                <a:cs typeface="Times New Roman"/>
              </a:rPr>
              <a:t>DISCREET</a:t>
            </a:r>
            <a:r>
              <a:rPr dirty="0" sz="1850" spc="-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Times New Roman"/>
                <a:cs typeface="Times New Roman"/>
              </a:rPr>
              <a:t>•</a:t>
            </a:r>
            <a:r>
              <a:rPr dirty="0" sz="185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85">
                <a:solidFill>
                  <a:srgbClr val="FFFFFF"/>
                </a:solidFill>
                <a:latin typeface="Times New Roman"/>
                <a:cs typeface="Times New Roman"/>
              </a:rPr>
              <a:t>NON-</a:t>
            </a:r>
            <a:r>
              <a:rPr dirty="0" sz="1850" spc="-45">
                <a:solidFill>
                  <a:srgbClr val="FFFFFF"/>
                </a:solidFill>
                <a:latin typeface="Times New Roman"/>
                <a:cs typeface="Times New Roman"/>
              </a:rPr>
              <a:t>CUSTODIAL</a:t>
            </a:r>
            <a:r>
              <a:rPr dirty="0" sz="185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Times New Roman"/>
                <a:cs typeface="Times New Roman"/>
              </a:rPr>
              <a:t>•</a:t>
            </a:r>
            <a:r>
              <a:rPr dirty="0" sz="185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777" y="361243"/>
            <a:ext cx="18294985" cy="8284209"/>
            <a:chOff x="-6777" y="361243"/>
            <a:chExt cx="18294985" cy="82842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77" y="2213824"/>
              <a:ext cx="18294777" cy="6431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9077" y="361243"/>
              <a:ext cx="11210924" cy="74771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31616" y="9587784"/>
            <a:ext cx="523049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25" b="1">
                <a:solidFill>
                  <a:srgbClr val="FFFFFF"/>
                </a:solidFill>
                <a:latin typeface="Times New Roman"/>
                <a:cs typeface="Times New Roman"/>
              </a:rPr>
              <a:t>Discreet</a:t>
            </a:r>
            <a:r>
              <a:rPr dirty="0" sz="1900" spc="-1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spc="125" b="1">
                <a:solidFill>
                  <a:srgbClr val="FFFFFF"/>
                </a:solidFill>
                <a:latin typeface="Times New Roman"/>
                <a:cs typeface="Times New Roman"/>
              </a:rPr>
              <a:t>Origination</a:t>
            </a:r>
            <a:r>
              <a:rPr dirty="0" sz="1900" spc="-1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spc="145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900" spc="-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spc="95" b="1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r>
              <a:rPr dirty="0" sz="1900" spc="-1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00" spc="70" b="1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30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10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8716" y="7241079"/>
            <a:ext cx="12486005" cy="78930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575"/>
              </a:spcBef>
            </a:pPr>
            <a:r>
              <a:rPr dirty="0" sz="2700" spc="36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2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7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8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700" spc="-1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Times New Roman"/>
                <a:cs typeface="Times New Roman"/>
              </a:rPr>
              <a:t>confidential,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95">
                <a:solidFill>
                  <a:srgbClr val="FFFFFF"/>
                </a:solidFill>
                <a:latin typeface="Times New Roman"/>
                <a:cs typeface="Times New Roman"/>
              </a:rPr>
              <a:t>no-</a:t>
            </a:r>
            <a:r>
              <a:rPr dirty="0" sz="2700" spc="185">
                <a:solidFill>
                  <a:srgbClr val="FFFFFF"/>
                </a:solidFill>
                <a:latin typeface="Times New Roman"/>
                <a:cs typeface="Times New Roman"/>
              </a:rPr>
              <a:t>obligation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Times New Roman"/>
                <a:cs typeface="Times New Roman"/>
              </a:rPr>
              <a:t>discussion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7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7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85">
                <a:solidFill>
                  <a:srgbClr val="FFFFFF"/>
                </a:solidFill>
                <a:latin typeface="Times New Roman"/>
                <a:cs typeface="Times New Roman"/>
              </a:rPr>
              <a:t>determine</a:t>
            </a:r>
            <a:r>
              <a:rPr dirty="0" sz="2700" spc="-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60">
                <a:solidFill>
                  <a:srgbClr val="FFFFFF"/>
                </a:solidFill>
                <a:latin typeface="Times New Roman"/>
                <a:cs typeface="Times New Roman"/>
              </a:rPr>
              <a:t>whether </a:t>
            </a:r>
            <a:r>
              <a:rPr dirty="0" sz="2700" spc="28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700" spc="-1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75">
                <a:solidFill>
                  <a:srgbClr val="FFFFFF"/>
                </a:solidFill>
                <a:latin typeface="Times New Roman"/>
                <a:cs typeface="Times New Roman"/>
              </a:rPr>
              <a:t>property</a:t>
            </a:r>
            <a:r>
              <a:rPr dirty="0" sz="2700" spc="-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Times New Roman"/>
                <a:cs typeface="Times New Roman"/>
              </a:rPr>
              <a:t>qualifies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33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700" spc="-1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70">
                <a:solidFill>
                  <a:srgbClr val="FFFFFF"/>
                </a:solidFill>
                <a:latin typeface="Times New Roman"/>
                <a:cs typeface="Times New Roman"/>
              </a:rPr>
              <a:t>whether</a:t>
            </a:r>
            <a:r>
              <a:rPr dirty="0" sz="2700" spc="-1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04">
                <a:solidFill>
                  <a:srgbClr val="FFFFFF"/>
                </a:solidFill>
                <a:latin typeface="Times New Roman"/>
                <a:cs typeface="Times New Roman"/>
              </a:rPr>
              <a:t>tokenization</a:t>
            </a:r>
            <a:r>
              <a:rPr dirty="0" sz="27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7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33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245">
                <a:solidFill>
                  <a:srgbClr val="FFFFFF"/>
                </a:solidFill>
                <a:latin typeface="Times New Roman"/>
                <a:cs typeface="Times New Roman"/>
              </a:rPr>
              <a:t>appropriate</a:t>
            </a:r>
            <a:r>
              <a:rPr dirty="0" sz="27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700" spc="19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8442" y="8460514"/>
            <a:ext cx="5817235" cy="69278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5080" indent="2194560">
              <a:lnSpc>
                <a:spcPts val="2400"/>
              </a:lnSpc>
              <a:spcBef>
                <a:spcPts val="555"/>
              </a:spcBef>
            </a:pPr>
            <a:r>
              <a:rPr dirty="0" sz="2350" spc="-10">
                <a:solidFill>
                  <a:srgbClr val="FFFFFF"/>
                </a:solidFill>
                <a:latin typeface="Helvetica"/>
                <a:cs typeface="Helvetica"/>
              </a:rPr>
              <a:t>CONTACT: 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CON</a:t>
            </a:r>
            <a:r>
              <a:rPr dirty="0" sz="2350" spc="-34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dirty="0" sz="2350" spc="-18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A</a:t>
            </a:r>
            <a:r>
              <a:rPr dirty="0" sz="2350" spc="-16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C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dirty="0" sz="2350" spc="-13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@</a:t>
            </a:r>
            <a:r>
              <a:rPr dirty="0" sz="2350" spc="-204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A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U</a:t>
            </a:r>
            <a:r>
              <a:rPr dirty="0" sz="2350" spc="-114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RE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L</a:t>
            </a:r>
            <a:r>
              <a:rPr dirty="0" sz="2350" spc="-12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I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US</a:t>
            </a:r>
            <a:r>
              <a:rPr dirty="0" sz="2350" spc="-15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C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A</a:t>
            </a:r>
            <a:r>
              <a:rPr dirty="0" sz="2350" spc="-114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P</a:t>
            </a:r>
            <a:r>
              <a:rPr dirty="0" sz="2350" spc="-12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I</a:t>
            </a:r>
            <a:r>
              <a:rPr dirty="0" sz="2350" spc="-34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A</a:t>
            </a:r>
            <a:r>
              <a:rPr dirty="0" sz="2350" spc="-14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L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G</a:t>
            </a:r>
            <a:r>
              <a:rPr dirty="0" sz="2350" spc="-14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R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OU</a:t>
            </a:r>
            <a:r>
              <a:rPr dirty="0" sz="2350" spc="-55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P</a:t>
            </a:r>
            <a:r>
              <a:rPr dirty="0" sz="2350" spc="-110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.CO</a:t>
            </a:r>
            <a:r>
              <a:rPr dirty="0" sz="2350" spc="-5">
                <a:solidFill>
                  <a:srgbClr val="FFFFFF"/>
                </a:solidFill>
                <a:latin typeface="Helvetica"/>
                <a:cs typeface="Helvetica"/>
                <a:hlinkClick r:id="rId4"/>
              </a:rPr>
              <a:t>M</a:t>
            </a:r>
            <a:endParaRPr sz="23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20" y="2314647"/>
            <a:ext cx="18296255" cy="7374890"/>
            <a:chOff x="-7820" y="2314647"/>
            <a:chExt cx="18296255" cy="737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20" y="3263960"/>
              <a:ext cx="18295820" cy="64249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2314647"/>
              <a:ext cx="16225159" cy="336055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894461" y="9815258"/>
            <a:ext cx="659130" cy="0"/>
          </a:xfrm>
          <a:custGeom>
            <a:avLst/>
            <a:gdLst/>
            <a:ahLst/>
            <a:cxnLst/>
            <a:rect l="l" t="t" r="r" b="b"/>
            <a:pathLst>
              <a:path w="659129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27785">
              <a:lnSpc>
                <a:spcPct val="100000"/>
              </a:lnSpc>
              <a:spcBef>
                <a:spcPts val="100"/>
              </a:spcBef>
            </a:pPr>
            <a:r>
              <a:rPr dirty="0" spc="310"/>
              <a:t>WHO</a:t>
            </a:r>
            <a:r>
              <a:rPr dirty="0" spc="-550"/>
              <a:t> </a:t>
            </a:r>
            <a:r>
              <a:rPr dirty="0" spc="-145"/>
              <a:t>WE</a:t>
            </a:r>
            <a:r>
              <a:rPr dirty="0" spc="-545"/>
              <a:t> </a:t>
            </a:r>
            <a:r>
              <a:rPr dirty="0" spc="-310"/>
              <a:t>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08357" y="6297391"/>
            <a:ext cx="9591675" cy="298831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0"/>
              </a:spcBef>
            </a:pPr>
            <a:r>
              <a:rPr dirty="0" sz="2350" spc="250">
                <a:solidFill>
                  <a:srgbClr val="FFFFFF"/>
                </a:solidFill>
                <a:latin typeface="Times New Roman"/>
                <a:cs typeface="Times New Roman"/>
              </a:rPr>
              <a:t>Aurelius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54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8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55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6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60">
                <a:solidFill>
                  <a:srgbClr val="FFFFFF"/>
                </a:solidFill>
                <a:latin typeface="Times New Roman"/>
                <a:cs typeface="Times New Roman"/>
              </a:rPr>
              <a:t>independent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45">
                <a:solidFill>
                  <a:srgbClr val="FFFFFF"/>
                </a:solidFill>
                <a:latin typeface="Times New Roman"/>
                <a:cs typeface="Times New Roman"/>
              </a:rPr>
              <a:t>firm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95">
                <a:solidFill>
                  <a:srgbClr val="FFFFFF"/>
                </a:solidFill>
                <a:latin typeface="Times New Roman"/>
                <a:cs typeface="Times New Roman"/>
              </a:rPr>
              <a:t>focused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409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1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350" spc="290">
                <a:solidFill>
                  <a:srgbClr val="FFFFFF"/>
                </a:solidFill>
                <a:latin typeface="Times New Roman"/>
                <a:cs typeface="Times New Roman"/>
              </a:rPr>
              <a:t>origination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8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40">
                <a:solidFill>
                  <a:srgbClr val="FFFFFF"/>
                </a:solidFill>
                <a:latin typeface="Times New Roman"/>
                <a:cs typeface="Times New Roman"/>
              </a:rPr>
              <a:t>strategic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15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8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60">
                <a:solidFill>
                  <a:srgbClr val="FFFFFF"/>
                </a:solidFill>
                <a:latin typeface="Times New Roman"/>
                <a:cs typeface="Times New Roman"/>
              </a:rPr>
              <a:t>income-</a:t>
            </a:r>
            <a:r>
              <a:rPr dirty="0" sz="2350" spc="325">
                <a:solidFill>
                  <a:srgbClr val="FFFFFF"/>
                </a:solidFill>
                <a:latin typeface="Times New Roman"/>
                <a:cs typeface="Times New Roman"/>
              </a:rPr>
              <a:t>producing </a:t>
            </a:r>
            <a:r>
              <a:rPr dirty="0" sz="2350" spc="340">
                <a:solidFill>
                  <a:srgbClr val="FFFFFF"/>
                </a:solidFill>
                <a:latin typeface="Times New Roman"/>
                <a:cs typeface="Times New Roman"/>
              </a:rPr>
              <a:t>commercial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60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54">
                <a:solidFill>
                  <a:srgbClr val="FFFFFF"/>
                </a:solidFill>
                <a:latin typeface="Times New Roman"/>
                <a:cs typeface="Times New Roman"/>
              </a:rPr>
              <a:t>estate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15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0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60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95">
                <a:solidFill>
                  <a:srgbClr val="FFFFFF"/>
                </a:solidFill>
                <a:latin typeface="Times New Roman"/>
                <a:cs typeface="Times New Roman"/>
              </a:rPr>
              <a:t>tokenization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5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350" spc="240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90">
                <a:solidFill>
                  <a:srgbClr val="FFFFFF"/>
                </a:solidFill>
                <a:latin typeface="Times New Roman"/>
                <a:cs typeface="Times New Roman"/>
              </a:rPr>
              <a:t>structuring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75">
                <a:solidFill>
                  <a:srgbClr val="FFFFFF"/>
                </a:solidFill>
                <a:latin typeface="Times New Roman"/>
                <a:cs typeface="Times New Roman"/>
              </a:rPr>
              <a:t>partners.</a:t>
            </a:r>
            <a:endParaRPr sz="2350">
              <a:latin typeface="Times New Roman"/>
              <a:cs typeface="Times New Roman"/>
            </a:endParaRPr>
          </a:p>
          <a:p>
            <a:pPr marL="12700" marR="698500">
              <a:lnSpc>
                <a:spcPct val="103699"/>
              </a:lnSpc>
              <a:spcBef>
                <a:spcPts val="5"/>
              </a:spcBef>
            </a:pPr>
            <a:r>
              <a:rPr dirty="0" sz="2350" spc="44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25">
                <a:solidFill>
                  <a:srgbClr val="FFFFFF"/>
                </a:solidFill>
                <a:latin typeface="Times New Roman"/>
                <a:cs typeface="Times New Roman"/>
              </a:rPr>
              <a:t>operate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1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6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90">
                <a:solidFill>
                  <a:srgbClr val="FFFFFF"/>
                </a:solidFill>
                <a:latin typeface="Times New Roman"/>
                <a:cs typeface="Times New Roman"/>
              </a:rPr>
              <a:t>non-</a:t>
            </a:r>
            <a:r>
              <a:rPr dirty="0" sz="2350" spc="240">
                <a:solidFill>
                  <a:srgbClr val="FFFFFF"/>
                </a:solidFill>
                <a:latin typeface="Times New Roman"/>
                <a:cs typeface="Times New Roman"/>
              </a:rPr>
              <a:t>custodial,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90">
                <a:solidFill>
                  <a:srgbClr val="FFFFFF"/>
                </a:solidFill>
                <a:latin typeface="Times New Roman"/>
                <a:cs typeface="Times New Roman"/>
              </a:rPr>
              <a:t>non-</a:t>
            </a:r>
            <a:r>
              <a:rPr dirty="0" sz="2350" spc="245">
                <a:solidFill>
                  <a:srgbClr val="FFFFFF"/>
                </a:solidFill>
                <a:latin typeface="Times New Roman"/>
                <a:cs typeface="Times New Roman"/>
              </a:rPr>
              <a:t>issuing</a:t>
            </a:r>
            <a:r>
              <a:rPr dirty="0" sz="235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05">
                <a:solidFill>
                  <a:srgbClr val="FFFFFF"/>
                </a:solidFill>
                <a:latin typeface="Times New Roman"/>
                <a:cs typeface="Times New Roman"/>
              </a:rPr>
              <a:t>intermediary, </a:t>
            </a:r>
            <a:r>
              <a:rPr dirty="0" sz="2350" spc="254">
                <a:solidFill>
                  <a:srgbClr val="FFFFFF"/>
                </a:solidFill>
                <a:latin typeface="Times New Roman"/>
                <a:cs typeface="Times New Roman"/>
              </a:rPr>
              <a:t>aligning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25">
                <a:solidFill>
                  <a:srgbClr val="FFFFFF"/>
                </a:solidFill>
                <a:latin typeface="Times New Roman"/>
                <a:cs typeface="Times New Roman"/>
              </a:rPr>
              <a:t>asset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25">
                <a:solidFill>
                  <a:srgbClr val="FFFFFF"/>
                </a:solidFill>
                <a:latin typeface="Times New Roman"/>
                <a:cs typeface="Times New Roman"/>
              </a:rPr>
              <a:t>owners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9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95">
                <a:solidFill>
                  <a:srgbClr val="FFFFFF"/>
                </a:solidFill>
                <a:latin typeface="Times New Roman"/>
                <a:cs typeface="Times New Roman"/>
              </a:rPr>
              <a:t>regulated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10">
                <a:solidFill>
                  <a:srgbClr val="FFFFFF"/>
                </a:solidFill>
                <a:latin typeface="Times New Roman"/>
                <a:cs typeface="Times New Roman"/>
              </a:rPr>
              <a:t>platforms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80">
                <a:solidFill>
                  <a:srgbClr val="FFFFFF"/>
                </a:solidFill>
                <a:latin typeface="Times New Roman"/>
                <a:cs typeface="Times New Roman"/>
              </a:rPr>
              <a:t>capable</a:t>
            </a:r>
            <a:r>
              <a:rPr dirty="0" sz="23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54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dirty="0" sz="2350" spc="275">
                <a:solidFill>
                  <a:srgbClr val="FFFFFF"/>
                </a:solidFill>
                <a:latin typeface="Times New Roman"/>
                <a:cs typeface="Times New Roman"/>
              </a:rPr>
              <a:t>delivering</a:t>
            </a:r>
            <a:r>
              <a:rPr dirty="0" sz="235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10">
                <a:solidFill>
                  <a:srgbClr val="FFFFFF"/>
                </a:solidFill>
                <a:latin typeface="Times New Roman"/>
                <a:cs typeface="Times New Roman"/>
              </a:rPr>
              <a:t>structured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60">
                <a:solidFill>
                  <a:srgbClr val="FFFFFF"/>
                </a:solidFill>
                <a:latin typeface="Times New Roman"/>
                <a:cs typeface="Times New Roman"/>
              </a:rPr>
              <a:t>liquidity</a:t>
            </a:r>
            <a:r>
              <a:rPr dirty="0" sz="235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8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60">
                <a:solidFill>
                  <a:srgbClr val="FFFFFF"/>
                </a:solidFill>
                <a:latin typeface="Times New Roman"/>
                <a:cs typeface="Times New Roman"/>
              </a:rPr>
              <a:t>fractional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320">
                <a:solidFill>
                  <a:srgbClr val="FFFFFF"/>
                </a:solidFill>
                <a:latin typeface="Times New Roman"/>
                <a:cs typeface="Times New Roman"/>
              </a:rPr>
              <a:t>ownership </a:t>
            </a:r>
            <a:r>
              <a:rPr dirty="0" sz="2350" spc="235">
                <a:solidFill>
                  <a:srgbClr val="FFFFFF"/>
                </a:solidFill>
                <a:latin typeface="Times New Roman"/>
                <a:cs typeface="Times New Roman"/>
              </a:rPr>
              <a:t>solutions.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02</a:t>
            </a:r>
            <a:endParaRPr sz="23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411" y="3044577"/>
            <a:ext cx="18293411" cy="642498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482034" y="39932"/>
            <a:ext cx="7806055" cy="10245725"/>
            <a:chOff x="10482034" y="39932"/>
            <a:chExt cx="7806055" cy="10245725"/>
          </a:xfrm>
        </p:grpSpPr>
        <p:sp>
          <p:nvSpPr>
            <p:cNvPr id="4" name="object 4"/>
            <p:cNvSpPr/>
            <p:nvPr/>
          </p:nvSpPr>
          <p:spPr>
            <a:xfrm>
              <a:off x="13142152" y="9640817"/>
              <a:ext cx="659130" cy="0"/>
            </a:xfrm>
            <a:custGeom>
              <a:avLst/>
              <a:gdLst/>
              <a:ahLst/>
              <a:cxnLst/>
              <a:rect l="l" t="t" r="r" b="b"/>
              <a:pathLst>
                <a:path w="659130" h="0">
                  <a:moveTo>
                    <a:pt x="0" y="0"/>
                  </a:moveTo>
                  <a:lnTo>
                    <a:pt x="658742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2034" y="39932"/>
              <a:ext cx="7805964" cy="10245327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86551" y="1167777"/>
            <a:ext cx="5796280" cy="1829435"/>
          </a:xfrm>
          <a:prstGeom prst="rect"/>
        </p:spPr>
        <p:txBody>
          <a:bodyPr wrap="square" lIns="0" tIns="161925" rIns="0" bIns="0" rtlCol="0" vert="horz">
            <a:spAutoFit/>
          </a:bodyPr>
          <a:lstStyle/>
          <a:p>
            <a:pPr marL="12700" marR="5080">
              <a:lnSpc>
                <a:spcPts val="6530"/>
              </a:lnSpc>
              <a:spcBef>
                <a:spcPts val="1275"/>
              </a:spcBef>
            </a:pPr>
            <a:r>
              <a:rPr dirty="0" spc="-210"/>
              <a:t>CHALLENGES</a:t>
            </a:r>
            <a:r>
              <a:rPr dirty="0" spc="-465"/>
              <a:t> </a:t>
            </a:r>
            <a:r>
              <a:rPr dirty="0" spc="-900"/>
              <a:t>&amp; </a:t>
            </a:r>
            <a:r>
              <a:rPr dirty="0" spc="-10"/>
              <a:t>SOLUTIONS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2006" y="4727155"/>
            <a:ext cx="105322" cy="1053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2006" y="5951529"/>
            <a:ext cx="105322" cy="1053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2006" y="7175903"/>
            <a:ext cx="105322" cy="1053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2006" y="8400277"/>
            <a:ext cx="105322" cy="10532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1300" y="3581046"/>
            <a:ext cx="8140700" cy="567753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388620" marR="3109595">
              <a:lnSpc>
                <a:spcPts val="2850"/>
              </a:lnSpc>
              <a:spcBef>
                <a:spcPts val="620"/>
              </a:spcBef>
            </a:pP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3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50" b="1">
                <a:solidFill>
                  <a:srgbClr val="FFFFFF"/>
                </a:solidFill>
                <a:latin typeface="Times New Roman"/>
                <a:cs typeface="Times New Roman"/>
              </a:rPr>
              <a:t>MODERN</a:t>
            </a:r>
            <a:r>
              <a:rPr dirty="0" sz="2800" spc="-2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CAPITAL 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STRUCTURING</a:t>
            </a:r>
            <a:r>
              <a:rPr dirty="0" sz="2800" spc="-1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307340">
              <a:lnSpc>
                <a:spcPct val="101000"/>
              </a:lnSpc>
              <a:spcBef>
                <a:spcPts val="1230"/>
              </a:spcBef>
            </a:pPr>
            <a:r>
              <a:rPr dirty="0" sz="2600" spc="325">
                <a:solidFill>
                  <a:srgbClr val="FFFFFF"/>
                </a:solidFill>
                <a:latin typeface="Times New Roman"/>
                <a:cs typeface="Times New Roman"/>
              </a:rPr>
              <a:t>Tokenization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29">
                <a:solidFill>
                  <a:srgbClr val="FFFFFF"/>
                </a:solidFill>
                <a:latin typeface="Times New Roman"/>
                <a:cs typeface="Times New Roman"/>
              </a:rPr>
              <a:t>allows</a:t>
            </a:r>
            <a:r>
              <a:rPr dirty="0" sz="26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65">
                <a:solidFill>
                  <a:srgbClr val="FFFFFF"/>
                </a:solidFill>
                <a:latin typeface="Times New Roman"/>
                <a:cs typeface="Times New Roman"/>
              </a:rPr>
              <a:t>property</a:t>
            </a:r>
            <a:r>
              <a:rPr dirty="0" sz="26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40">
                <a:solidFill>
                  <a:srgbClr val="FFFFFF"/>
                </a:solidFill>
                <a:latin typeface="Times New Roman"/>
                <a:cs typeface="Times New Roman"/>
              </a:rPr>
              <a:t>owners</a:t>
            </a:r>
            <a:r>
              <a:rPr dirty="0" sz="26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600" spc="330">
                <a:solidFill>
                  <a:srgbClr val="FFFFFF"/>
                </a:solidFill>
                <a:latin typeface="Times New Roman"/>
                <a:cs typeface="Times New Roman"/>
              </a:rPr>
              <a:t>convert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4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0">
                <a:solidFill>
                  <a:srgbClr val="FFFFFF"/>
                </a:solidFill>
                <a:latin typeface="Times New Roman"/>
                <a:cs typeface="Times New Roman"/>
              </a:rPr>
              <a:t>portion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9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70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54">
                <a:solidFill>
                  <a:srgbClr val="FFFFFF"/>
                </a:solidFill>
                <a:latin typeface="Times New Roman"/>
                <a:cs typeface="Times New Roman"/>
              </a:rPr>
              <a:t>estate </a:t>
            </a:r>
            <a:r>
              <a:rPr dirty="0" sz="2600" spc="160">
                <a:solidFill>
                  <a:srgbClr val="FFFFFF"/>
                </a:solidFill>
                <a:latin typeface="Times New Roman"/>
                <a:cs typeface="Times New Roman"/>
              </a:rPr>
              <a:t>asset’s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65">
                <a:solidFill>
                  <a:srgbClr val="FFFFFF"/>
                </a:solidFill>
                <a:latin typeface="Times New Roman"/>
                <a:cs typeface="Times New Roman"/>
              </a:rPr>
              <a:t>economic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15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35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45">
                <a:solidFill>
                  <a:srgbClr val="FFFFFF"/>
                </a:solidFill>
                <a:latin typeface="Times New Roman"/>
                <a:cs typeface="Times New Roman"/>
              </a:rPr>
              <a:t>units, </a:t>
            </a:r>
            <a:r>
              <a:rPr dirty="0" sz="2600" spc="305">
                <a:solidFill>
                  <a:srgbClr val="FFFFFF"/>
                </a:solidFill>
                <a:latin typeface="Times New Roman"/>
                <a:cs typeface="Times New Roman"/>
              </a:rPr>
              <a:t>enabling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70">
                <a:solidFill>
                  <a:srgbClr val="FFFFFF"/>
                </a:solidFill>
                <a:latin typeface="Times New Roman"/>
                <a:cs typeface="Times New Roman"/>
              </a:rPr>
              <a:t>partial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50">
                <a:solidFill>
                  <a:srgbClr val="FFFFFF"/>
                </a:solidFill>
                <a:latin typeface="Times New Roman"/>
                <a:cs typeface="Times New Roman"/>
              </a:rPr>
              <a:t>liquidity,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95">
                <a:solidFill>
                  <a:srgbClr val="FFFFFF"/>
                </a:solidFill>
                <a:latin typeface="Times New Roman"/>
                <a:cs typeface="Times New Roman"/>
              </a:rPr>
              <a:t>improved</a:t>
            </a:r>
            <a:r>
              <a:rPr dirty="0" sz="26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40">
                <a:solidFill>
                  <a:srgbClr val="FFFFFF"/>
                </a:solidFill>
                <a:latin typeface="Times New Roman"/>
                <a:cs typeface="Times New Roman"/>
              </a:rPr>
              <a:t>capital </a:t>
            </a:r>
            <a:r>
              <a:rPr dirty="0" sz="2600" spc="210">
                <a:solidFill>
                  <a:srgbClr val="FFFFFF"/>
                </a:solidFill>
                <a:latin typeface="Times New Roman"/>
                <a:cs typeface="Times New Roman"/>
              </a:rPr>
              <a:t>flexibility,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05">
                <a:solidFill>
                  <a:srgbClr val="FFFFFF"/>
                </a:solidFill>
                <a:latin typeface="Times New Roman"/>
                <a:cs typeface="Times New Roman"/>
              </a:rPr>
              <a:t>long-</a:t>
            </a:r>
            <a:r>
              <a:rPr dirty="0" sz="2600" spc="420">
                <a:solidFill>
                  <a:srgbClr val="FFFFFF"/>
                </a:solidFill>
                <a:latin typeface="Times New Roman"/>
                <a:cs typeface="Times New Roman"/>
              </a:rPr>
              <a:t>term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45">
                <a:solidFill>
                  <a:srgbClr val="FFFFFF"/>
                </a:solidFill>
                <a:latin typeface="Times New Roman"/>
                <a:cs typeface="Times New Roman"/>
              </a:rPr>
              <a:t>ownership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25">
                <a:solidFill>
                  <a:srgbClr val="FFFFFF"/>
                </a:solidFill>
                <a:latin typeface="Times New Roman"/>
                <a:cs typeface="Times New Roman"/>
              </a:rPr>
              <a:t>retention without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25">
                <a:solidFill>
                  <a:srgbClr val="FFFFFF"/>
                </a:solidFill>
                <a:latin typeface="Times New Roman"/>
                <a:cs typeface="Times New Roman"/>
              </a:rPr>
              <a:t>selling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5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15">
                <a:solidFill>
                  <a:srgbClr val="FFFFFF"/>
                </a:solidFill>
                <a:latin typeface="Times New Roman"/>
                <a:cs typeface="Times New Roman"/>
              </a:rPr>
              <a:t>entire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20">
                <a:solidFill>
                  <a:srgbClr val="FFFFFF"/>
                </a:solidFill>
                <a:latin typeface="Times New Roman"/>
                <a:cs typeface="Times New Roman"/>
              </a:rPr>
              <a:t>property.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1171575">
              <a:lnSpc>
                <a:spcPct val="101000"/>
              </a:lnSpc>
            </a:pPr>
            <a:r>
              <a:rPr dirty="0" sz="2600" spc="265">
                <a:solidFill>
                  <a:srgbClr val="FFFFFF"/>
                </a:solidFill>
                <a:latin typeface="Times New Roman"/>
                <a:cs typeface="Times New Roman"/>
              </a:rPr>
              <a:t>Aurelius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40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15">
                <a:solidFill>
                  <a:srgbClr val="FFFFFF"/>
                </a:solidFill>
                <a:latin typeface="Times New Roman"/>
                <a:cs typeface="Times New Roman"/>
              </a:rPr>
              <a:t>operates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2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600" spc="300">
                <a:solidFill>
                  <a:srgbClr val="FFFFFF"/>
                </a:solidFill>
                <a:latin typeface="Times New Roman"/>
                <a:cs typeface="Times New Roman"/>
              </a:rPr>
              <a:t>origination</a:t>
            </a:r>
            <a:r>
              <a:rPr dirty="0" sz="26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45">
                <a:solidFill>
                  <a:srgbClr val="FFFFFF"/>
                </a:solidFill>
                <a:latin typeface="Times New Roman"/>
                <a:cs typeface="Times New Roman"/>
              </a:rPr>
              <a:t>layer,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30">
                <a:solidFill>
                  <a:srgbClr val="FFFFFF"/>
                </a:solidFill>
                <a:latin typeface="Times New Roman"/>
                <a:cs typeface="Times New Roman"/>
              </a:rPr>
              <a:t>ensuring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3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dirty="0" sz="26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imes New Roman"/>
                <a:cs typeface="Times New Roman"/>
              </a:rPr>
              <a:t>qualified </a:t>
            </a:r>
            <a:r>
              <a:rPr dirty="0" sz="2600" spc="22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335">
                <a:solidFill>
                  <a:srgbClr val="FFFFFF"/>
                </a:solidFill>
                <a:latin typeface="Times New Roman"/>
                <a:cs typeface="Times New Roman"/>
              </a:rPr>
              <a:t>reach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70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r>
              <a:rPr dirty="0" sz="26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imes New Roman"/>
                <a:cs typeface="Times New Roman"/>
              </a:rPr>
              <a:t>partners.</a:t>
            </a:r>
            <a:endParaRPr sz="2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7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03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41605" marR="1534160">
              <a:lnSpc>
                <a:spcPts val="2930"/>
              </a:lnSpc>
              <a:spcBef>
                <a:spcPts val="645"/>
              </a:spcBef>
            </a:pPr>
            <a:r>
              <a:rPr dirty="0" spc="-30"/>
              <a:t>THE</a:t>
            </a:r>
            <a:r>
              <a:rPr dirty="0" spc="-190"/>
              <a:t> </a:t>
            </a:r>
            <a:r>
              <a:rPr dirty="0" spc="-50"/>
              <a:t>CHALLENGE</a:t>
            </a:r>
            <a:r>
              <a:rPr dirty="0" spc="-185"/>
              <a:t> </a:t>
            </a:r>
            <a:r>
              <a:rPr dirty="0" spc="-10"/>
              <a:t>FACING </a:t>
            </a:r>
            <a:r>
              <a:rPr dirty="0" spc="-35"/>
              <a:t>PROPERTY</a:t>
            </a:r>
            <a:r>
              <a:rPr dirty="0" spc="-200"/>
              <a:t> </a:t>
            </a:r>
            <a:r>
              <a:rPr dirty="0" spc="-10"/>
              <a:t>OWNERS</a:t>
            </a:r>
          </a:p>
          <a:p>
            <a:pPr marL="12700" marR="152400">
              <a:lnSpc>
                <a:spcPct val="103000"/>
              </a:lnSpc>
              <a:spcBef>
                <a:spcPts val="1150"/>
              </a:spcBef>
            </a:pPr>
            <a:r>
              <a:rPr dirty="0" sz="2600" spc="365" b="0">
                <a:latin typeface="Times New Roman"/>
                <a:cs typeface="Times New Roman"/>
              </a:rPr>
              <a:t>Commercial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270" b="0">
                <a:latin typeface="Times New Roman"/>
                <a:cs typeface="Times New Roman"/>
              </a:rPr>
              <a:t>real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265" b="0">
                <a:latin typeface="Times New Roman"/>
                <a:cs typeface="Times New Roman"/>
              </a:rPr>
              <a:t>estate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155" b="0">
                <a:latin typeface="Times New Roman"/>
                <a:cs typeface="Times New Roman"/>
              </a:rPr>
              <a:t>is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320" b="0">
                <a:latin typeface="Times New Roman"/>
                <a:cs typeface="Times New Roman"/>
              </a:rPr>
              <a:t>inherently </a:t>
            </a:r>
            <a:r>
              <a:rPr dirty="0" sz="2600" spc="229" b="0">
                <a:latin typeface="Times New Roman"/>
                <a:cs typeface="Times New Roman"/>
              </a:rPr>
              <a:t>illiquid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177800">
              <a:lnSpc>
                <a:spcPct val="103000"/>
              </a:lnSpc>
              <a:spcBef>
                <a:spcPts val="5"/>
              </a:spcBef>
            </a:pPr>
            <a:r>
              <a:rPr dirty="0" sz="2600" spc="305" b="0">
                <a:latin typeface="Times New Roman"/>
                <a:cs typeface="Times New Roman"/>
              </a:rPr>
              <a:t>Traditional</a:t>
            </a:r>
            <a:r>
              <a:rPr dirty="0" sz="2600" spc="120" b="0">
                <a:latin typeface="Times New Roman"/>
                <a:cs typeface="Times New Roman"/>
              </a:rPr>
              <a:t> </a:t>
            </a:r>
            <a:r>
              <a:rPr dirty="0" sz="2600" spc="305" b="0">
                <a:latin typeface="Times New Roman"/>
                <a:cs typeface="Times New Roman"/>
              </a:rPr>
              <a:t>refinancing</a:t>
            </a:r>
            <a:r>
              <a:rPr dirty="0" sz="2600" spc="125" b="0">
                <a:latin typeface="Times New Roman"/>
                <a:cs typeface="Times New Roman"/>
              </a:rPr>
              <a:t> </a:t>
            </a:r>
            <a:r>
              <a:rPr dirty="0" sz="2600" spc="155" b="0">
                <a:latin typeface="Times New Roman"/>
                <a:cs typeface="Times New Roman"/>
              </a:rPr>
              <a:t>is</a:t>
            </a:r>
            <a:r>
              <a:rPr dirty="0" sz="2600" spc="125" b="0">
                <a:latin typeface="Times New Roman"/>
                <a:cs typeface="Times New Roman"/>
              </a:rPr>
              <a:t> </a:t>
            </a:r>
            <a:r>
              <a:rPr dirty="0" sz="2600" spc="250" b="0">
                <a:latin typeface="Times New Roman"/>
                <a:cs typeface="Times New Roman"/>
              </a:rPr>
              <a:t>restrictive </a:t>
            </a:r>
            <a:r>
              <a:rPr dirty="0" sz="2600" spc="400" b="0">
                <a:latin typeface="Times New Roman"/>
                <a:cs typeface="Times New Roman"/>
              </a:rPr>
              <a:t>and</a:t>
            </a:r>
            <a:r>
              <a:rPr dirty="0" sz="2600" spc="95" b="0">
                <a:latin typeface="Times New Roman"/>
                <a:cs typeface="Times New Roman"/>
              </a:rPr>
              <a:t> </a:t>
            </a:r>
            <a:r>
              <a:rPr dirty="0" sz="2600" spc="200" b="0">
                <a:latin typeface="Times New Roman"/>
                <a:cs typeface="Times New Roman"/>
              </a:rPr>
              <a:t>cyclical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03000"/>
              </a:lnSpc>
            </a:pPr>
            <a:r>
              <a:rPr dirty="0" sz="2600" spc="229" b="0">
                <a:latin typeface="Times New Roman"/>
                <a:cs typeface="Times New Roman"/>
              </a:rPr>
              <a:t>Full</a:t>
            </a:r>
            <a:r>
              <a:rPr dirty="0" sz="2600" spc="105" b="0">
                <a:latin typeface="Times New Roman"/>
                <a:cs typeface="Times New Roman"/>
              </a:rPr>
              <a:t> </a:t>
            </a:r>
            <a:r>
              <a:rPr dirty="0" sz="2600" spc="235" b="0">
                <a:latin typeface="Times New Roman"/>
                <a:cs typeface="Times New Roman"/>
              </a:rPr>
              <a:t>asset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204" b="0">
                <a:latin typeface="Times New Roman"/>
                <a:cs typeface="Times New Roman"/>
              </a:rPr>
              <a:t>sales</a:t>
            </a:r>
            <a:r>
              <a:rPr dirty="0" sz="2600" spc="105" b="0">
                <a:latin typeface="Times New Roman"/>
                <a:cs typeface="Times New Roman"/>
              </a:rPr>
              <a:t> </a:t>
            </a:r>
            <a:r>
              <a:rPr dirty="0" sz="2600" spc="325" b="0">
                <a:latin typeface="Times New Roman"/>
                <a:cs typeface="Times New Roman"/>
              </a:rPr>
              <a:t>often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300" b="0">
                <a:latin typeface="Times New Roman"/>
                <a:cs typeface="Times New Roman"/>
              </a:rPr>
              <a:t>force</a:t>
            </a:r>
            <a:r>
              <a:rPr dirty="0" sz="2600" spc="105" b="0">
                <a:latin typeface="Times New Roman"/>
                <a:cs typeface="Times New Roman"/>
              </a:rPr>
              <a:t> </a:t>
            </a:r>
            <a:r>
              <a:rPr dirty="0" sz="2600" spc="380" b="0">
                <a:latin typeface="Times New Roman"/>
                <a:cs typeface="Times New Roman"/>
              </a:rPr>
              <a:t>premature </a:t>
            </a:r>
            <a:r>
              <a:rPr dirty="0" sz="2600" spc="210" b="0">
                <a:latin typeface="Times New Roman"/>
                <a:cs typeface="Times New Roman"/>
              </a:rPr>
              <a:t>exits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949960">
              <a:lnSpc>
                <a:spcPct val="103000"/>
              </a:lnSpc>
            </a:pPr>
            <a:r>
              <a:rPr dirty="0" sz="2600" spc="200" b="0">
                <a:latin typeface="Times New Roman"/>
                <a:cs typeface="Times New Roman"/>
              </a:rPr>
              <a:t>Access</a:t>
            </a:r>
            <a:r>
              <a:rPr dirty="0" sz="2600" spc="110" b="0">
                <a:latin typeface="Times New Roman"/>
                <a:cs typeface="Times New Roman"/>
              </a:rPr>
              <a:t> </a:t>
            </a:r>
            <a:r>
              <a:rPr dirty="0" sz="2600" spc="315" b="0">
                <a:latin typeface="Times New Roman"/>
                <a:cs typeface="Times New Roman"/>
              </a:rPr>
              <a:t>to</a:t>
            </a:r>
            <a:r>
              <a:rPr dirty="0" sz="2600" spc="114" b="0">
                <a:latin typeface="Times New Roman"/>
                <a:cs typeface="Times New Roman"/>
              </a:rPr>
              <a:t> </a:t>
            </a:r>
            <a:r>
              <a:rPr dirty="0" sz="2600" spc="250" b="0">
                <a:latin typeface="Times New Roman"/>
                <a:cs typeface="Times New Roman"/>
              </a:rPr>
              <a:t>global</a:t>
            </a:r>
            <a:r>
              <a:rPr dirty="0" sz="2600" spc="114" b="0">
                <a:latin typeface="Times New Roman"/>
                <a:cs typeface="Times New Roman"/>
              </a:rPr>
              <a:t> </a:t>
            </a:r>
            <a:r>
              <a:rPr dirty="0" sz="2600" spc="250" b="0">
                <a:latin typeface="Times New Roman"/>
                <a:cs typeface="Times New Roman"/>
              </a:rPr>
              <a:t>capital</a:t>
            </a:r>
            <a:r>
              <a:rPr dirty="0" sz="2600" spc="114" b="0">
                <a:latin typeface="Times New Roman"/>
                <a:cs typeface="Times New Roman"/>
              </a:rPr>
              <a:t> </a:t>
            </a:r>
            <a:r>
              <a:rPr dirty="0" sz="2600" spc="345" b="0">
                <a:latin typeface="Times New Roman"/>
                <a:cs typeface="Times New Roman"/>
              </a:rPr>
              <a:t>remains </a:t>
            </a:r>
            <a:r>
              <a:rPr dirty="0" sz="2600" spc="254" b="0">
                <a:latin typeface="Times New Roman"/>
                <a:cs typeface="Times New Roman"/>
              </a:rPr>
              <a:t>inefficient</a:t>
            </a:r>
            <a:endParaRPr sz="2600">
              <a:latin typeface="Times New Roman"/>
              <a:cs typeface="Times New Roman"/>
            </a:endParaRPr>
          </a:p>
          <a:p>
            <a:pPr marL="411480">
              <a:lnSpc>
                <a:spcPct val="100000"/>
              </a:lnSpc>
              <a:spcBef>
                <a:spcPts val="1614"/>
              </a:spcBef>
            </a:pPr>
            <a:r>
              <a:rPr dirty="0" sz="2150" spc="105" b="0" i="1">
                <a:latin typeface="Times New Roman"/>
                <a:cs typeface="Times New Roman"/>
              </a:rPr>
              <a:t>Owners</a:t>
            </a:r>
            <a:r>
              <a:rPr dirty="0" sz="2150" spc="-135" b="0" i="1">
                <a:latin typeface="Times New Roman"/>
                <a:cs typeface="Times New Roman"/>
              </a:rPr>
              <a:t> </a:t>
            </a:r>
            <a:r>
              <a:rPr dirty="0" sz="2150" spc="75" b="0" i="1">
                <a:latin typeface="Times New Roman"/>
                <a:cs typeface="Times New Roman"/>
              </a:rPr>
              <a:t>need</a:t>
            </a:r>
            <a:r>
              <a:rPr dirty="0" sz="2150" spc="-150" b="0" i="1">
                <a:latin typeface="Times New Roman"/>
                <a:cs typeface="Times New Roman"/>
              </a:rPr>
              <a:t> </a:t>
            </a:r>
            <a:r>
              <a:rPr dirty="0" sz="2150" spc="70" b="0" i="1">
                <a:latin typeface="Times New Roman"/>
                <a:cs typeface="Times New Roman"/>
              </a:rPr>
              <a:t>liquidity</a:t>
            </a:r>
            <a:r>
              <a:rPr dirty="0" sz="2150" spc="-130" b="0" i="1">
                <a:latin typeface="Times New Roman"/>
                <a:cs typeface="Times New Roman"/>
              </a:rPr>
              <a:t> </a:t>
            </a:r>
            <a:r>
              <a:rPr dirty="0" sz="2150" spc="110" b="0" i="1">
                <a:latin typeface="Times New Roman"/>
                <a:cs typeface="Times New Roman"/>
              </a:rPr>
              <a:t>without</a:t>
            </a:r>
            <a:r>
              <a:rPr dirty="0" sz="2150" spc="-110" b="0" i="1">
                <a:latin typeface="Times New Roman"/>
                <a:cs typeface="Times New Roman"/>
              </a:rPr>
              <a:t> </a:t>
            </a:r>
            <a:r>
              <a:rPr dirty="0" sz="2150" b="0" i="1">
                <a:latin typeface="Times New Roman"/>
                <a:cs typeface="Times New Roman"/>
              </a:rPr>
              <a:t>losing</a:t>
            </a:r>
            <a:r>
              <a:rPr dirty="0" sz="2150" spc="-90" b="0" i="1">
                <a:latin typeface="Times New Roman"/>
                <a:cs typeface="Times New Roman"/>
              </a:rPr>
              <a:t> </a:t>
            </a:r>
            <a:r>
              <a:rPr dirty="0" sz="2150" spc="-10" b="0" i="1">
                <a:latin typeface="Times New Roman"/>
                <a:cs typeface="Times New Roman"/>
              </a:rPr>
              <a:t>control.</a:t>
            </a:r>
            <a:endParaRPr sz="215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042" y="1236228"/>
            <a:ext cx="18296042" cy="6431050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473839" y="2400537"/>
            <a:ext cx="52616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WHAT</a:t>
            </a:r>
            <a:r>
              <a:rPr dirty="0" spc="-540"/>
              <a:t> </a:t>
            </a:r>
            <a:r>
              <a:rPr dirty="0" spc="-145"/>
              <a:t>WE</a:t>
            </a:r>
            <a:r>
              <a:rPr dirty="0" spc="-535"/>
              <a:t> </a:t>
            </a:r>
            <a:r>
              <a:rPr dirty="0" spc="434"/>
              <a:t>DO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72215" y="5255359"/>
            <a:ext cx="5605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2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imes New Roman"/>
                <a:cs typeface="Times New Roman"/>
              </a:rPr>
              <a:t>issue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tokens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5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imes New Roman"/>
                <a:cs typeface="Times New Roman"/>
              </a:rPr>
              <a:t>securities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72215" y="5998309"/>
            <a:ext cx="5396230" cy="762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dirty="0" sz="2400" spc="42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65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investments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5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portfolios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72215" y="7112734"/>
            <a:ext cx="5067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2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Times New Roman"/>
                <a:cs typeface="Times New Roman"/>
              </a:rPr>
              <a:t>solicit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imes New Roman"/>
                <a:cs typeface="Times New Roman"/>
              </a:rPr>
              <a:t>retail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investors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4020" y="8030309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72215" y="7855684"/>
            <a:ext cx="58635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2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provide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imes New Roman"/>
                <a:cs typeface="Times New Roman"/>
              </a:rPr>
              <a:t>legal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5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tax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Times New Roman"/>
                <a:cs typeface="Times New Roman"/>
              </a:rPr>
              <a:t>advice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04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97101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29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67286" y="3881587"/>
            <a:ext cx="7188200" cy="163639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1195"/>
              </a:spcBef>
            </a:pPr>
            <a:r>
              <a:rPr dirty="0" sz="2350" spc="-85" b="1">
                <a:solidFill>
                  <a:srgbClr val="FFFFFF"/>
                </a:solidFill>
                <a:latin typeface="Times New Roman"/>
                <a:cs typeface="Times New Roman"/>
              </a:rPr>
              <a:t>ASSET</a:t>
            </a:r>
            <a:r>
              <a:rPr dirty="0" sz="2350" spc="-1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ORIGINATION</a:t>
            </a:r>
            <a:endParaRPr sz="2350">
              <a:latin typeface="Times New Roman"/>
              <a:cs typeface="Times New Roman"/>
            </a:endParaRPr>
          </a:p>
          <a:p>
            <a:pPr marL="12700" marR="5080" indent="74295">
              <a:lnSpc>
                <a:spcPts val="2400"/>
              </a:lnSpc>
              <a:spcBef>
                <a:spcPts val="1565"/>
              </a:spcBef>
            </a:pPr>
            <a:r>
              <a:rPr dirty="0" sz="2400" spc="180">
                <a:solidFill>
                  <a:srgbClr val="FFFFFF"/>
                </a:solidFill>
                <a:latin typeface="Times New Roman"/>
                <a:cs typeface="Times New Roman"/>
              </a:rPr>
              <a:t>Identify</a:t>
            </a:r>
            <a:r>
              <a:rPr dirty="0" sz="2400" spc="-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screen</a:t>
            </a:r>
            <a:r>
              <a:rPr dirty="0" sz="24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income-</a:t>
            </a: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producing </a:t>
            </a:r>
            <a:r>
              <a:rPr dirty="0" sz="2400" spc="240">
                <a:solidFill>
                  <a:srgbClr val="FFFFFF"/>
                </a:solidFill>
                <a:latin typeface="Times New Roman"/>
                <a:cs typeface="Times New Roman"/>
              </a:rPr>
              <a:t>commercial</a:t>
            </a:r>
            <a:r>
              <a:rPr dirty="0" sz="24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imes New Roman"/>
                <a:cs typeface="Times New Roman"/>
              </a:rPr>
              <a:t>estate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400" spc="-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imes New Roman"/>
                <a:cs typeface="Times New Roman"/>
              </a:rPr>
              <a:t>clear</a:t>
            </a:r>
            <a:r>
              <a:rPr dirty="0" sz="2400" spc="-1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Times New Roman"/>
                <a:cs typeface="Times New Roman"/>
              </a:rPr>
              <a:t>ownership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dirty="0" sz="2400" spc="-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imes New Roman"/>
                <a:cs typeface="Times New Roman"/>
              </a:rPr>
              <a:t>history.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839" y="5792596"/>
            <a:ext cx="5983605" cy="164338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225"/>
              </a:spcBef>
            </a:pPr>
            <a:r>
              <a:rPr dirty="0" sz="2350" spc="-100" b="1">
                <a:solidFill>
                  <a:srgbClr val="FFFFFF"/>
                </a:solidFill>
                <a:latin typeface="Times New Roman"/>
                <a:cs typeface="Times New Roman"/>
              </a:rPr>
              <a:t>STRATEGIC</a:t>
            </a:r>
            <a:r>
              <a:rPr dirty="0" sz="2350" spc="-1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INTRODUCTIONS</a:t>
            </a:r>
            <a:endParaRPr sz="2350">
              <a:latin typeface="Times New Roman"/>
              <a:cs typeface="Times New Roman"/>
            </a:endParaRPr>
          </a:p>
          <a:p>
            <a:pPr marL="12700" marR="5080">
              <a:lnSpc>
                <a:spcPts val="2400"/>
              </a:lnSpc>
              <a:spcBef>
                <a:spcPts val="1590"/>
              </a:spcBef>
            </a:pPr>
            <a:r>
              <a:rPr dirty="0" sz="2400" spc="229">
                <a:solidFill>
                  <a:srgbClr val="FFFFFF"/>
                </a:solidFill>
                <a:latin typeface="Times New Roman"/>
                <a:cs typeface="Times New Roman"/>
              </a:rPr>
              <a:t>Introduce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imes New Roman"/>
                <a:cs typeface="Times New Roman"/>
              </a:rPr>
              <a:t>qualified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4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Times New Roman"/>
                <a:cs typeface="Times New Roman"/>
              </a:rPr>
              <a:t>regulated </a:t>
            </a:r>
            <a:r>
              <a:rPr dirty="0" sz="2400" spc="195">
                <a:solidFill>
                  <a:srgbClr val="FFFFFF"/>
                </a:solidFill>
                <a:latin typeface="Times New Roman"/>
                <a:cs typeface="Times New Roman"/>
              </a:rPr>
              <a:t>tokenization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Times New Roman"/>
                <a:cs typeface="Times New Roman"/>
              </a:rPr>
              <a:t>platforms,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Times New Roman"/>
                <a:cs typeface="Times New Roman"/>
              </a:rPr>
              <a:t>funds,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imes New Roman"/>
                <a:cs typeface="Times New Roman"/>
              </a:rPr>
              <a:t>capital </a:t>
            </a:r>
            <a:r>
              <a:rPr dirty="0" sz="2400" spc="180">
                <a:solidFill>
                  <a:srgbClr val="FFFFFF"/>
                </a:solidFill>
                <a:latin typeface="Times New Roman"/>
                <a:cs typeface="Times New Roman"/>
              </a:rPr>
              <a:t>partners.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839" y="7659675"/>
            <a:ext cx="6955155" cy="1294130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1050"/>
              </a:spcBef>
            </a:pPr>
            <a:r>
              <a:rPr dirty="0" sz="2350" spc="-35" b="1">
                <a:solidFill>
                  <a:srgbClr val="FFFFFF"/>
                </a:solidFill>
                <a:latin typeface="Times New Roman"/>
                <a:cs typeface="Times New Roman"/>
              </a:rPr>
              <a:t>ALIGNMENT</a:t>
            </a:r>
            <a:r>
              <a:rPr dirty="0" sz="2350" spc="-1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65" b="1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2350" spc="-1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EXECUTION</a:t>
            </a:r>
            <a:r>
              <a:rPr dirty="0" sz="2350" spc="-1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endParaRPr sz="2350">
              <a:latin typeface="Times New Roman"/>
              <a:cs typeface="Times New Roman"/>
            </a:endParaRPr>
          </a:p>
          <a:p>
            <a:pPr marL="12700" marR="5080">
              <a:lnSpc>
                <a:spcPts val="2400"/>
              </a:lnSpc>
              <a:spcBef>
                <a:spcPts val="1415"/>
              </a:spcBef>
            </a:pPr>
            <a:r>
              <a:rPr dirty="0" sz="2400" spc="125">
                <a:solidFill>
                  <a:srgbClr val="FFFFFF"/>
                </a:solidFill>
                <a:latin typeface="Times New Roman"/>
                <a:cs typeface="Times New Roman"/>
              </a:rPr>
              <a:t>Facilitate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Times New Roman"/>
                <a:cs typeface="Times New Roman"/>
              </a:rPr>
              <a:t>early-</a:t>
            </a:r>
            <a:r>
              <a:rPr dirty="0" sz="2400" spc="150">
                <a:solidFill>
                  <a:srgbClr val="FFFFFF"/>
                </a:solidFill>
                <a:latin typeface="Times New Roman"/>
                <a:cs typeface="Times New Roman"/>
              </a:rPr>
              <a:t>stage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imes New Roman"/>
                <a:cs typeface="Times New Roman"/>
              </a:rPr>
              <a:t>structuring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imes New Roman"/>
                <a:cs typeface="Times New Roman"/>
              </a:rPr>
              <a:t>discussions </a:t>
            </a:r>
            <a:r>
              <a:rPr dirty="0" sz="2400" spc="215">
                <a:solidFill>
                  <a:srgbClr val="FFFFFF"/>
                </a:solidFill>
                <a:latin typeface="Times New Roman"/>
                <a:cs typeface="Times New Roman"/>
              </a:rPr>
              <a:t>without</a:t>
            </a:r>
            <a:r>
              <a:rPr dirty="0" sz="24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imes New Roman"/>
                <a:cs typeface="Times New Roman"/>
              </a:rPr>
              <a:t>custody,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imes New Roman"/>
                <a:cs typeface="Times New Roman"/>
              </a:rPr>
              <a:t>issuance,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imes New Roman"/>
                <a:cs typeface="Times New Roman"/>
              </a:rPr>
              <a:t>advisory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imes New Roman"/>
                <a:cs typeface="Times New Roman"/>
              </a:rPr>
              <a:t>authority.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99396" y="2400537"/>
            <a:ext cx="5509895" cy="2503170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12700" marR="252729">
              <a:lnSpc>
                <a:spcPts val="6530"/>
              </a:lnSpc>
              <a:spcBef>
                <a:spcPts val="1275"/>
              </a:spcBef>
            </a:pPr>
            <a:r>
              <a:rPr dirty="0" sz="6400" spc="-3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dirty="0" sz="6400" spc="-5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400" spc="-14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6400" spc="-5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400" spc="434">
                <a:solidFill>
                  <a:srgbClr val="FFFFFF"/>
                </a:solidFill>
                <a:latin typeface="Times New Roman"/>
                <a:cs typeface="Times New Roman"/>
              </a:rPr>
              <a:t>DO </a:t>
            </a:r>
            <a:r>
              <a:rPr dirty="0" sz="6400" spc="30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6400" spc="-5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400" spc="434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endParaRPr sz="6400">
              <a:latin typeface="Times New Roman"/>
              <a:cs typeface="Times New Roman"/>
            </a:endParaRPr>
          </a:p>
          <a:p>
            <a:pPr marL="185420">
              <a:lnSpc>
                <a:spcPct val="100000"/>
              </a:lnSpc>
              <a:spcBef>
                <a:spcPts val="2390"/>
              </a:spcBef>
            </a:pPr>
            <a:r>
              <a:rPr dirty="0" sz="2400" spc="425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0">
                <a:solidFill>
                  <a:srgbClr val="FFFFFF"/>
                </a:solidFill>
                <a:latin typeface="Times New Roman"/>
                <a:cs typeface="Times New Roman"/>
              </a:rPr>
              <a:t>custody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5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0">
                <a:solidFill>
                  <a:srgbClr val="FFFFFF"/>
                </a:solidFill>
                <a:latin typeface="Times New Roman"/>
                <a:cs typeface="Times New Roman"/>
              </a:rPr>
              <a:t>funds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51576" y="9826490"/>
            <a:ext cx="882332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5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235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00">
                <a:solidFill>
                  <a:srgbClr val="FFFFFF"/>
                </a:solidFill>
                <a:latin typeface="Times New Roman"/>
                <a:cs typeface="Times New Roman"/>
              </a:rPr>
              <a:t>regulated</a:t>
            </a:r>
            <a:r>
              <a:rPr dirty="0" sz="235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25">
                <a:solidFill>
                  <a:srgbClr val="FFFFFF"/>
                </a:solidFill>
                <a:latin typeface="Times New Roman"/>
                <a:cs typeface="Times New Roman"/>
              </a:rPr>
              <a:t>activities</a:t>
            </a:r>
            <a:r>
              <a:rPr dirty="0" sz="235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29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235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85">
                <a:solidFill>
                  <a:srgbClr val="FFFFFF"/>
                </a:solidFill>
                <a:latin typeface="Times New Roman"/>
                <a:cs typeface="Times New Roman"/>
              </a:rPr>
              <a:t>performed</a:t>
            </a:r>
            <a:r>
              <a:rPr dirty="0" sz="235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8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2350" spc="-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80">
                <a:solidFill>
                  <a:srgbClr val="FFFFFF"/>
                </a:solidFill>
                <a:latin typeface="Times New Roman"/>
                <a:cs typeface="Times New Roman"/>
              </a:rPr>
              <a:t>licensed</a:t>
            </a:r>
            <a:r>
              <a:rPr dirty="0" sz="235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235">
                <a:solidFill>
                  <a:srgbClr val="FFFFFF"/>
                </a:solidFill>
                <a:latin typeface="Times New Roman"/>
                <a:cs typeface="Times New Roman"/>
              </a:rPr>
              <a:t>third</a:t>
            </a:r>
            <a:r>
              <a:rPr dirty="0" sz="235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45">
                <a:solidFill>
                  <a:srgbClr val="FFFFFF"/>
                </a:solidFill>
                <a:latin typeface="Times New Roman"/>
                <a:cs typeface="Times New Roman"/>
              </a:rPr>
              <a:t>parties.</a:t>
            </a:r>
            <a:endParaRPr sz="235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030" y="0"/>
            <a:ext cx="15727969" cy="6273622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6233" rIns="0" bIns="0" rtlCol="0" vert="horz">
            <a:spAutoFit/>
          </a:bodyPr>
          <a:lstStyle/>
          <a:p>
            <a:pPr marL="7710170">
              <a:lnSpc>
                <a:spcPct val="100000"/>
              </a:lnSpc>
              <a:spcBef>
                <a:spcPts val="100"/>
              </a:spcBef>
            </a:pPr>
            <a:r>
              <a:rPr dirty="0" spc="-500"/>
              <a:t>ASSET</a:t>
            </a:r>
            <a:r>
              <a:rPr dirty="0" spc="-535"/>
              <a:t> </a:t>
            </a:r>
            <a:r>
              <a:rPr dirty="0" spc="-10"/>
              <a:t>FOCUS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4276" y="6450785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4276" y="7193735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4276" y="7936685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4401" y="3675835"/>
            <a:ext cx="6787515" cy="5582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Primary</a:t>
            </a:r>
            <a:r>
              <a:rPr dirty="0" sz="24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Focus:</a:t>
            </a:r>
            <a:endParaRPr sz="2400">
              <a:latin typeface="Times New Roman"/>
              <a:cs typeface="Times New Roman"/>
            </a:endParaRPr>
          </a:p>
          <a:p>
            <a:pPr marL="12700" marR="902335" indent="86995">
              <a:lnSpc>
                <a:spcPts val="2930"/>
              </a:lnSpc>
              <a:spcBef>
                <a:spcPts val="100"/>
              </a:spcBef>
            </a:pPr>
            <a:r>
              <a:rPr dirty="0" sz="2400" spc="360">
                <a:solidFill>
                  <a:srgbClr val="FFFFFF"/>
                </a:solidFill>
                <a:latin typeface="Times New Roman"/>
                <a:cs typeface="Times New Roman"/>
              </a:rPr>
              <a:t>Income-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Producing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50">
                <a:solidFill>
                  <a:srgbClr val="FFFFFF"/>
                </a:solidFill>
                <a:latin typeface="Times New Roman"/>
                <a:cs typeface="Times New Roman"/>
              </a:rPr>
              <a:t>Commercial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Times New Roman"/>
                <a:cs typeface="Times New Roman"/>
              </a:rPr>
              <a:t>Real </a:t>
            </a:r>
            <a:r>
              <a:rPr dirty="0" sz="2400" spc="235">
                <a:solidFill>
                  <a:srgbClr val="FFFFFF"/>
                </a:solidFill>
                <a:latin typeface="Times New Roman"/>
                <a:cs typeface="Times New Roman"/>
              </a:rPr>
              <a:t>Estate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Criteria:</a:t>
            </a:r>
            <a:endParaRPr sz="2400">
              <a:latin typeface="Times New Roman"/>
              <a:cs typeface="Times New Roman"/>
            </a:endParaRPr>
          </a:p>
          <a:p>
            <a:pPr marL="530225">
              <a:lnSpc>
                <a:spcPct val="100000"/>
              </a:lnSpc>
              <a:spcBef>
                <a:spcPts val="45"/>
              </a:spcBef>
            </a:pPr>
            <a:r>
              <a:rPr dirty="0" sz="2400" spc="190">
                <a:solidFill>
                  <a:srgbClr val="FFFFFF"/>
                </a:solidFill>
                <a:latin typeface="Times New Roman"/>
                <a:cs typeface="Times New Roman"/>
              </a:rPr>
              <a:t>Asset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value: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0">
                <a:solidFill>
                  <a:srgbClr val="FFFFFF"/>
                </a:solidFill>
                <a:latin typeface="Times New Roman"/>
                <a:cs typeface="Times New Roman"/>
              </a:rPr>
              <a:t>$2M–</a:t>
            </a:r>
            <a:r>
              <a:rPr dirty="0" sz="2400" spc="360">
                <a:solidFill>
                  <a:srgbClr val="FFFFFF"/>
                </a:solidFill>
                <a:latin typeface="Times New Roman"/>
                <a:cs typeface="Times New Roman"/>
              </a:rPr>
              <a:t>$20M</a:t>
            </a:r>
            <a:endParaRPr sz="2400">
              <a:latin typeface="Times New Roman"/>
              <a:cs typeface="Times New Roman"/>
            </a:endParaRPr>
          </a:p>
          <a:p>
            <a:pPr marL="530225" marR="334010">
              <a:lnSpc>
                <a:spcPct val="203100"/>
              </a:lnSpc>
            </a:pPr>
            <a:r>
              <a:rPr dirty="0" sz="2400" spc="245">
                <a:solidFill>
                  <a:srgbClr val="FFFFFF"/>
                </a:solidFill>
                <a:latin typeface="Times New Roman"/>
                <a:cs typeface="Times New Roman"/>
              </a:rPr>
              <a:t>Stabilized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5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30">
                <a:solidFill>
                  <a:srgbClr val="FFFFFF"/>
                </a:solidFill>
                <a:latin typeface="Times New Roman"/>
                <a:cs typeface="Times New Roman"/>
              </a:rPr>
              <a:t>near-</a:t>
            </a:r>
            <a:r>
              <a:rPr dirty="0" sz="2400" spc="240">
                <a:solidFill>
                  <a:srgbClr val="FFFFFF"/>
                </a:solidFill>
                <a:latin typeface="Times New Roman"/>
                <a:cs typeface="Times New Roman"/>
              </a:rPr>
              <a:t>stabilized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cash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Times New Roman"/>
                <a:cs typeface="Times New Roman"/>
              </a:rPr>
              <a:t>flow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Clear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ownership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structures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400">
              <a:latin typeface="Times New Roman"/>
              <a:cs typeface="Times New Roman"/>
            </a:endParaRPr>
          </a:p>
          <a:p>
            <a:pPr marL="530225" marR="751840">
              <a:lnSpc>
                <a:spcPct val="101600"/>
              </a:lnSpc>
            </a:pPr>
            <a:r>
              <a:rPr dirty="0" sz="2400" spc="220">
                <a:solidFill>
                  <a:srgbClr val="FFFFFF"/>
                </a:solidFill>
                <a:latin typeface="Times New Roman"/>
                <a:cs typeface="Times New Roman"/>
              </a:rPr>
              <a:t>Offices,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Times New Roman"/>
                <a:cs typeface="Times New Roman"/>
              </a:rPr>
              <a:t>industrial,</a:t>
            </a:r>
            <a:r>
              <a:rPr dirty="0" sz="24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7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multifamily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05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8700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30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55552" y="1088852"/>
            <a:ext cx="9067165" cy="7356475"/>
            <a:chOff x="755552" y="1088852"/>
            <a:chExt cx="9067165" cy="73564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52" y="2554171"/>
              <a:ext cx="9066583" cy="58909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99" y="1088852"/>
              <a:ext cx="1219199" cy="933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20" y="125980"/>
            <a:ext cx="18294350" cy="8359140"/>
            <a:chOff x="-7820" y="125980"/>
            <a:chExt cx="18294350" cy="8359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20" y="125980"/>
              <a:ext cx="18293873" cy="6431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3213391"/>
              <a:ext cx="8703595" cy="527172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28700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30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6132603" y="723607"/>
            <a:ext cx="8238490" cy="1829435"/>
          </a:xfrm>
          <a:prstGeom prst="rect"/>
        </p:spPr>
        <p:txBody>
          <a:bodyPr wrap="square" lIns="0" tIns="161925" rIns="0" bIns="0" rtlCol="0" vert="horz">
            <a:spAutoFit/>
          </a:bodyPr>
          <a:lstStyle/>
          <a:p>
            <a:pPr marL="12700" marR="5080">
              <a:lnSpc>
                <a:spcPts val="6530"/>
              </a:lnSpc>
              <a:spcBef>
                <a:spcPts val="1275"/>
              </a:spcBef>
            </a:pPr>
            <a:r>
              <a:rPr dirty="0" spc="310"/>
              <a:t>HOW</a:t>
            </a:r>
            <a:r>
              <a:rPr dirty="0" spc="-555"/>
              <a:t> </a:t>
            </a:r>
            <a:r>
              <a:rPr dirty="0" spc="-35"/>
              <a:t>TOKENIZATION </a:t>
            </a:r>
            <a:r>
              <a:rPr dirty="0" spc="-235"/>
              <a:t>WORKS</a:t>
            </a:r>
            <a:r>
              <a:rPr dirty="0" spc="-520"/>
              <a:t> </a:t>
            </a:r>
            <a:r>
              <a:rPr dirty="0" spc="-290"/>
              <a:t>(SIMPLIFIED)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03476" y="3175926"/>
            <a:ext cx="6468745" cy="534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1.</a:t>
            </a:r>
            <a:r>
              <a:rPr dirty="0" sz="2400" spc="-3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30">
                <a:solidFill>
                  <a:srgbClr val="FFFFFF"/>
                </a:solidFill>
                <a:latin typeface="Times New Roman"/>
                <a:cs typeface="Times New Roman"/>
              </a:rPr>
              <a:t>Property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held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imes New Roman"/>
                <a:cs typeface="Times New Roman"/>
              </a:rPr>
              <a:t>legal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entity</a:t>
            </a:r>
            <a:endParaRPr sz="2400">
              <a:latin typeface="Times New Roman"/>
              <a:cs typeface="Times New Roman"/>
            </a:endParaRPr>
          </a:p>
          <a:p>
            <a:pPr marL="311150">
              <a:lnSpc>
                <a:spcPct val="100000"/>
              </a:lnSpc>
              <a:spcBef>
                <a:spcPts val="1995"/>
              </a:spcBef>
            </a:pPr>
            <a:r>
              <a:rPr dirty="0" sz="2400" spc="204">
                <a:solidFill>
                  <a:srgbClr val="FFFFFF"/>
                </a:solidFill>
                <a:latin typeface="Times New Roman"/>
                <a:cs typeface="Times New Roman"/>
              </a:rPr>
              <a:t>(SPV/LLC)</a:t>
            </a:r>
            <a:endParaRPr sz="2400">
              <a:latin typeface="Times New Roman"/>
              <a:cs typeface="Times New Roman"/>
            </a:endParaRPr>
          </a:p>
          <a:p>
            <a:pPr marL="309880" marR="5080" indent="-297815">
              <a:lnSpc>
                <a:spcPct val="169300"/>
              </a:lnSpc>
              <a:buAutoNum type="arabicPeriod" startAt="2"/>
              <a:tabLst>
                <a:tab pos="311150" algn="l"/>
              </a:tabLst>
            </a:pP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30">
                <a:solidFill>
                  <a:srgbClr val="FFFFFF"/>
                </a:solidFill>
                <a:latin typeface="Times New Roman"/>
                <a:cs typeface="Times New Roman"/>
              </a:rPr>
              <a:t>portion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economic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rights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defined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dirty="0" sz="24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434">
                <a:solidFill>
                  <a:srgbClr val="FFFFFF"/>
                </a:solidFill>
                <a:latin typeface="Times New Roman"/>
                <a:cs typeface="Times New Roman"/>
              </a:rPr>
              <a:t>30–</a:t>
            </a:r>
            <a:r>
              <a:rPr dirty="0" sz="2400" spc="40">
                <a:solidFill>
                  <a:srgbClr val="FFFFFF"/>
                </a:solidFill>
                <a:latin typeface="Times New Roman"/>
                <a:cs typeface="Times New Roman"/>
              </a:rPr>
              <a:t>50%)</a:t>
            </a:r>
            <a:endParaRPr sz="2400">
              <a:latin typeface="Times New Roman"/>
              <a:cs typeface="Times New Roman"/>
            </a:endParaRPr>
          </a:p>
          <a:p>
            <a:pPr marL="309880" marR="1069340" indent="-297815">
              <a:lnSpc>
                <a:spcPct val="169300"/>
              </a:lnSpc>
              <a:buAutoNum type="arabicPeriod" startAt="2"/>
              <a:tabLst>
                <a:tab pos="311150" algn="l"/>
              </a:tabLst>
            </a:pPr>
            <a:r>
              <a:rPr dirty="0" sz="2400" spc="330">
                <a:solidFill>
                  <a:srgbClr val="FFFFFF"/>
                </a:solidFill>
                <a:latin typeface="Times New Roman"/>
                <a:cs typeface="Times New Roman"/>
              </a:rPr>
              <a:t>Tokens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Times New Roman"/>
                <a:cs typeface="Times New Roman"/>
              </a:rPr>
              <a:t>issued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Times New Roman"/>
                <a:cs typeface="Times New Roman"/>
              </a:rPr>
              <a:t>regulated </a:t>
            </a:r>
            <a:r>
              <a:rPr dirty="0" sz="2400" spc="28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400" spc="315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endParaRPr sz="2400">
              <a:latin typeface="Times New Roman"/>
              <a:cs typeface="Times New Roman"/>
            </a:endParaRPr>
          </a:p>
          <a:p>
            <a:pPr marL="309880" marR="1330325" indent="-288925">
              <a:lnSpc>
                <a:spcPct val="169300"/>
              </a:lnSpc>
              <a:buAutoNum type="arabicPeriod" startAt="2"/>
              <a:tabLst>
                <a:tab pos="311150" algn="l"/>
              </a:tabLst>
            </a:pP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raised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95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qualified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investors</a:t>
            </a:r>
            <a:endParaRPr sz="2400">
              <a:latin typeface="Times New Roman"/>
              <a:cs typeface="Times New Roman"/>
            </a:endParaRPr>
          </a:p>
          <a:p>
            <a:pPr marL="309880" indent="-283210">
              <a:lnSpc>
                <a:spcPct val="100000"/>
              </a:lnSpc>
              <a:spcBef>
                <a:spcPts val="1989"/>
              </a:spcBef>
              <a:buAutoNum type="arabicPeriod" startAt="2"/>
              <a:tabLst>
                <a:tab pos="309880" algn="l"/>
              </a:tabLst>
            </a:pPr>
            <a:r>
              <a:rPr dirty="0" sz="2400" spc="380">
                <a:solidFill>
                  <a:srgbClr val="FFFFFF"/>
                </a:solidFill>
                <a:latin typeface="Times New Roman"/>
                <a:cs typeface="Times New Roman"/>
              </a:rPr>
              <a:t>Owner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retains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7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5">
                <a:solidFill>
                  <a:srgbClr val="FFFFFF"/>
                </a:solidFill>
                <a:latin typeface="Times New Roman"/>
                <a:cs typeface="Times New Roman"/>
              </a:rPr>
              <a:t>remaining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2471" y="8748051"/>
            <a:ext cx="16738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10">
                <a:solidFill>
                  <a:srgbClr val="FFFFFF"/>
                </a:solidFill>
                <a:latin typeface="Times New Roman"/>
                <a:cs typeface="Times New Roman"/>
              </a:rPr>
              <a:t>ownership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06</a:t>
            </a:r>
            <a:endParaRPr sz="2350">
              <a:latin typeface="Helvetica"/>
              <a:cs typeface="Helvetic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228" y="-8784"/>
            <a:ext cx="18294350" cy="6164580"/>
            <a:chOff x="-6228" y="-8784"/>
            <a:chExt cx="18294350" cy="6164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28" y="-8784"/>
              <a:ext cx="18294229" cy="61645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9731" y="80770"/>
              <a:ext cx="8467885" cy="555840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30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28700" y="1028700"/>
            <a:ext cx="1219200" cy="4946650"/>
            <a:chOff x="1028700" y="1028700"/>
            <a:chExt cx="1219200" cy="4946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1028700"/>
              <a:ext cx="1219199" cy="933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182" y="4508155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182" y="5193955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182" y="5879755"/>
              <a:ext cx="95250" cy="95249"/>
            </a:xfrm>
            <a:prstGeom prst="rect">
              <a:avLst/>
            </a:prstGeom>
          </p:spPr>
        </p:pic>
      </p:grp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1237234" y="2168160"/>
            <a:ext cx="7535545" cy="1829435"/>
          </a:xfrm>
          <a:prstGeom prst="rect"/>
        </p:spPr>
        <p:txBody>
          <a:bodyPr wrap="square" lIns="0" tIns="161925" rIns="0" bIns="0" rtlCol="0" vert="horz">
            <a:spAutoFit/>
          </a:bodyPr>
          <a:lstStyle/>
          <a:p>
            <a:pPr marL="12700" marR="5080">
              <a:lnSpc>
                <a:spcPts val="6530"/>
              </a:lnSpc>
              <a:spcBef>
                <a:spcPts val="1275"/>
              </a:spcBef>
            </a:pPr>
            <a:r>
              <a:rPr dirty="0" spc="-355"/>
              <a:t>BENEFITS</a:t>
            </a:r>
            <a:r>
              <a:rPr dirty="0" spc="-545"/>
              <a:t> </a:t>
            </a:r>
            <a:r>
              <a:rPr dirty="0" spc="-25"/>
              <a:t>FOR </a:t>
            </a:r>
            <a:r>
              <a:rPr dirty="0" spc="-204"/>
              <a:t>PROPERTY</a:t>
            </a:r>
            <a:r>
              <a:rPr dirty="0" spc="-495"/>
              <a:t> </a:t>
            </a:r>
            <a:r>
              <a:rPr dirty="0" spc="-35"/>
              <a:t>OWNERS</a:t>
            </a: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3182" y="6565555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3182" y="7251355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41378" y="4333530"/>
            <a:ext cx="6412230" cy="313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85">
                <a:solidFill>
                  <a:srgbClr val="FFFFFF"/>
                </a:solidFill>
                <a:latin typeface="Times New Roman"/>
                <a:cs typeface="Times New Roman"/>
              </a:rPr>
              <a:t>Unlock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liquidity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without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Times New Roman"/>
                <a:cs typeface="Times New Roman"/>
              </a:rPr>
              <a:t>selling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3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asset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87500"/>
              </a:lnSpc>
            </a:pPr>
            <a:r>
              <a:rPr dirty="0" sz="2400" spc="325">
                <a:solidFill>
                  <a:srgbClr val="FFFFFF"/>
                </a:solidFill>
                <a:latin typeface="Times New Roman"/>
                <a:cs typeface="Times New Roman"/>
              </a:rPr>
              <a:t>Reduce</a:t>
            </a:r>
            <a:r>
              <a:rPr dirty="0" sz="2400" spc="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imes New Roman"/>
                <a:cs typeface="Times New Roman"/>
              </a:rPr>
              <a:t>dependence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4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35">
                <a:solidFill>
                  <a:srgbClr val="FFFFFF"/>
                </a:solidFill>
                <a:latin typeface="Times New Roman"/>
                <a:cs typeface="Times New Roman"/>
              </a:rPr>
              <a:t>bank</a:t>
            </a:r>
            <a:r>
              <a:rPr dirty="0" sz="2400" spc="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Times New Roman"/>
                <a:cs typeface="Times New Roman"/>
              </a:rPr>
              <a:t>refinancing </a:t>
            </a:r>
            <a:r>
              <a:rPr dirty="0" sz="2400" spc="300">
                <a:solidFill>
                  <a:srgbClr val="FFFFFF"/>
                </a:solidFill>
                <a:latin typeface="Times New Roman"/>
                <a:cs typeface="Times New Roman"/>
              </a:rPr>
              <a:t>Maintain</a:t>
            </a:r>
            <a:r>
              <a:rPr dirty="0" sz="24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operational</a:t>
            </a:r>
            <a:r>
              <a:rPr dirty="0" sz="24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marL="12700" marR="631825">
              <a:lnSpc>
                <a:spcPct val="187500"/>
              </a:lnSpc>
            </a:pPr>
            <a:r>
              <a:rPr dirty="0" sz="2400" spc="310">
                <a:solidFill>
                  <a:srgbClr val="FFFFFF"/>
                </a:solidFill>
                <a:latin typeface="Times New Roman"/>
                <a:cs typeface="Times New Roman"/>
              </a:rPr>
              <a:t>Share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imes New Roman"/>
                <a:cs typeface="Times New Roman"/>
              </a:rPr>
              <a:t>risk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5">
                <a:solidFill>
                  <a:srgbClr val="FFFFFF"/>
                </a:solidFill>
                <a:latin typeface="Times New Roman"/>
                <a:cs typeface="Times New Roman"/>
              </a:rPr>
              <a:t>aligned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equity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capital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dirty="0" sz="2400" spc="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15">
                <a:solidFill>
                  <a:srgbClr val="FFFFFF"/>
                </a:solidFill>
                <a:latin typeface="Times New Roman"/>
                <a:cs typeface="Times New Roman"/>
              </a:rPr>
              <a:t>future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Times New Roman"/>
                <a:cs typeface="Times New Roman"/>
              </a:rPr>
              <a:t>optionality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6905" y="6669048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6905" y="7259598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6905" y="7850148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6905" y="8440698"/>
            <a:ext cx="95250" cy="952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315101" y="5853662"/>
            <a:ext cx="6957059" cy="34048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25"/>
              </a:spcBef>
            </a:pPr>
            <a:r>
              <a:rPr dirty="0" sz="2350" spc="55" b="1">
                <a:solidFill>
                  <a:srgbClr val="FFFFFF"/>
                </a:solidFill>
                <a:latin typeface="Times New Roman"/>
                <a:cs typeface="Times New Roman"/>
              </a:rPr>
              <a:t>WHO</a:t>
            </a:r>
            <a:r>
              <a:rPr dirty="0" sz="2350" spc="-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dirty="0" sz="2350" spc="-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35" b="1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350" spc="-1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imes New Roman"/>
                <a:cs typeface="Times New Roman"/>
              </a:rPr>
              <a:t>DESIGNED</a:t>
            </a:r>
            <a:r>
              <a:rPr dirty="0" sz="2350" spc="-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-25" b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endParaRPr sz="2350">
              <a:latin typeface="Times New Roman"/>
              <a:cs typeface="Times New Roman"/>
            </a:endParaRPr>
          </a:p>
          <a:p>
            <a:pPr marL="12700" marR="1105535">
              <a:lnSpc>
                <a:spcPct val="161500"/>
              </a:lnSpc>
              <a:spcBef>
                <a:spcPts val="430"/>
              </a:spcBef>
            </a:pPr>
            <a:r>
              <a:rPr dirty="0" sz="2400" spc="340">
                <a:solidFill>
                  <a:srgbClr val="FFFFFF"/>
                </a:solidFill>
                <a:latin typeface="Times New Roman"/>
                <a:cs typeface="Times New Roman"/>
              </a:rPr>
              <a:t>Owners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Times New Roman"/>
                <a:cs typeface="Times New Roman"/>
              </a:rPr>
              <a:t>seeking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partial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Times New Roman"/>
                <a:cs typeface="Times New Roman"/>
              </a:rPr>
              <a:t>liquidity 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Long-</a:t>
            </a:r>
            <a:r>
              <a:rPr dirty="0" sz="2400" spc="395">
                <a:solidFill>
                  <a:srgbClr val="FFFFFF"/>
                </a:solidFill>
                <a:latin typeface="Times New Roman"/>
                <a:cs typeface="Times New Roman"/>
              </a:rPr>
              <a:t>term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holders,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forced</a:t>
            </a:r>
            <a:r>
              <a:rPr dirty="0" sz="24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sellers </a:t>
            </a:r>
            <a:r>
              <a:rPr dirty="0" sz="2400" spc="18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05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5">
                <a:solidFill>
                  <a:srgbClr val="FFFFFF"/>
                </a:solidFill>
                <a:latin typeface="Times New Roman"/>
                <a:cs typeface="Times New Roman"/>
              </a:rPr>
              <a:t>history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400" spc="254">
                <a:solidFill>
                  <a:srgbClr val="FFFFFF"/>
                </a:solidFill>
                <a:latin typeface="Times New Roman"/>
                <a:cs typeface="Times New Roman"/>
              </a:rPr>
              <a:t>Principals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8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430">
                <a:solidFill>
                  <a:srgbClr val="FFFFFF"/>
                </a:solidFill>
                <a:latin typeface="Times New Roman"/>
                <a:cs typeface="Times New Roman"/>
              </a:rPr>
              <a:t>modern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solutions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90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07</a:t>
            </a:r>
            <a:endParaRPr sz="23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590" y="4914717"/>
            <a:ext cx="18295590" cy="53714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4617" rIns="0" bIns="0" rtlCol="0" vert="horz">
            <a:spAutoFit/>
          </a:bodyPr>
          <a:lstStyle/>
          <a:p>
            <a:pPr marL="5862320" marR="5080" indent="-4935855">
              <a:lnSpc>
                <a:spcPts val="6530"/>
              </a:lnSpc>
              <a:spcBef>
                <a:spcPts val="1275"/>
              </a:spcBef>
            </a:pPr>
            <a:r>
              <a:rPr dirty="0" spc="-65"/>
              <a:t>WHY</a:t>
            </a:r>
            <a:r>
              <a:rPr dirty="0" spc="-515"/>
              <a:t> </a:t>
            </a:r>
            <a:r>
              <a:rPr dirty="0" spc="-240"/>
              <a:t>PARTNERS</a:t>
            </a:r>
            <a:r>
              <a:rPr dirty="0" spc="-515"/>
              <a:t> </a:t>
            </a:r>
            <a:r>
              <a:rPr dirty="0" spc="-90"/>
              <a:t>WORK</a:t>
            </a:r>
            <a:r>
              <a:rPr dirty="0" spc="-515"/>
              <a:t> </a:t>
            </a:r>
            <a:r>
              <a:rPr dirty="0" spc="-20"/>
              <a:t>WITH </a:t>
            </a:r>
            <a:r>
              <a:rPr dirty="0" spc="-25"/>
              <a:t>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39204" y="4117818"/>
            <a:ext cx="6787515" cy="358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15" b="1">
                <a:solidFill>
                  <a:srgbClr val="FFFFFF"/>
                </a:solidFill>
                <a:latin typeface="Times New Roman"/>
                <a:cs typeface="Times New Roman"/>
              </a:rPr>
              <a:t>Why</a:t>
            </a:r>
            <a:r>
              <a:rPr dirty="0" sz="2400" spc="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4" b="1">
                <a:solidFill>
                  <a:srgbClr val="FFFFFF"/>
                </a:solidFill>
                <a:latin typeface="Times New Roman"/>
                <a:cs typeface="Times New Roman"/>
              </a:rPr>
              <a:t>Platforms</a:t>
            </a:r>
            <a:r>
              <a:rPr dirty="0" sz="2400" spc="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2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95" b="1">
                <a:solidFill>
                  <a:srgbClr val="FFFFFF"/>
                </a:solidFill>
                <a:latin typeface="Times New Roman"/>
                <a:cs typeface="Times New Roman"/>
              </a:rPr>
              <a:t>Capital</a:t>
            </a:r>
            <a:r>
              <a:rPr dirty="0" sz="2400" spc="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0" b="1">
                <a:solidFill>
                  <a:srgbClr val="FFFFFF"/>
                </a:solidFill>
                <a:latin typeface="Times New Roman"/>
                <a:cs typeface="Times New Roman"/>
              </a:rPr>
              <a:t>Partners</a:t>
            </a:r>
            <a:r>
              <a:rPr dirty="0" sz="2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5" b="1">
                <a:solidFill>
                  <a:srgbClr val="FFFFFF"/>
                </a:solidFill>
                <a:latin typeface="Times New Roman"/>
                <a:cs typeface="Times New Roman"/>
              </a:rPr>
              <a:t>Engage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dirty="0" sz="2400" spc="185" b="1">
                <a:solidFill>
                  <a:srgbClr val="FFFFFF"/>
                </a:solidFill>
                <a:latin typeface="Times New Roman"/>
                <a:cs typeface="Times New Roman"/>
              </a:rPr>
              <a:t>ACG</a:t>
            </a:r>
            <a:endParaRPr sz="2400">
              <a:latin typeface="Times New Roman"/>
              <a:cs typeface="Times New Roman"/>
            </a:endParaRPr>
          </a:p>
          <a:p>
            <a:pPr marL="530225" marR="236854">
              <a:lnSpc>
                <a:spcPct val="174500"/>
              </a:lnSpc>
            </a:pPr>
            <a:r>
              <a:rPr dirty="0" sz="2400" spc="315">
                <a:solidFill>
                  <a:srgbClr val="FFFFFF"/>
                </a:solidFill>
                <a:latin typeface="Times New Roman"/>
                <a:cs typeface="Times New Roman"/>
              </a:rPr>
              <a:t>Pre-</a:t>
            </a:r>
            <a:r>
              <a:rPr dirty="0" sz="2400" spc="310">
                <a:solidFill>
                  <a:srgbClr val="FFFFFF"/>
                </a:solidFill>
                <a:latin typeface="Times New Roman"/>
                <a:cs typeface="Times New Roman"/>
              </a:rPr>
              <a:t>screened</a:t>
            </a:r>
            <a:r>
              <a:rPr dirty="0" sz="24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Times New Roman"/>
                <a:cs typeface="Times New Roman"/>
              </a:rPr>
              <a:t>institutional-</a:t>
            </a:r>
            <a:r>
              <a:rPr dirty="0" sz="2400" spc="310">
                <a:solidFill>
                  <a:srgbClr val="FFFFFF"/>
                </a:solidFill>
                <a:latin typeface="Times New Roman"/>
                <a:cs typeface="Times New Roman"/>
              </a:rPr>
              <a:t>grade</a:t>
            </a:r>
            <a:r>
              <a:rPr dirty="0" sz="24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imes New Roman"/>
                <a:cs typeface="Times New Roman"/>
              </a:rPr>
              <a:t>assets </a:t>
            </a:r>
            <a:r>
              <a:rPr dirty="0" sz="2400" spc="290">
                <a:solidFill>
                  <a:srgbClr val="FFFFFF"/>
                </a:solidFill>
                <a:latin typeface="Times New Roman"/>
                <a:cs typeface="Times New Roman"/>
              </a:rPr>
              <a:t>Clean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Times New Roman"/>
                <a:cs typeface="Times New Roman"/>
              </a:rPr>
              <a:t>ownership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37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dirty="0" sz="240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Times New Roman"/>
                <a:cs typeface="Times New Roman"/>
              </a:rPr>
              <a:t>sizing </a:t>
            </a:r>
            <a:r>
              <a:rPr dirty="0" sz="2400" spc="335">
                <a:solidFill>
                  <a:srgbClr val="FFFFFF"/>
                </a:solidFill>
                <a:latin typeface="Times New Roman"/>
                <a:cs typeface="Times New Roman"/>
              </a:rPr>
              <a:t>Reduced</a:t>
            </a:r>
            <a:r>
              <a:rPr dirty="0" sz="24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Times New Roman"/>
                <a:cs typeface="Times New Roman"/>
              </a:rPr>
              <a:t>sourcing</a:t>
            </a:r>
            <a:r>
              <a:rPr dirty="0" sz="24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imes New Roman"/>
                <a:cs typeface="Times New Roman"/>
              </a:rPr>
              <a:t>friction</a:t>
            </a:r>
            <a:endParaRPr sz="2400">
              <a:latin typeface="Times New Roman"/>
              <a:cs typeface="Times New Roman"/>
            </a:endParaRPr>
          </a:p>
          <a:p>
            <a:pPr marL="530225">
              <a:lnSpc>
                <a:spcPct val="100000"/>
              </a:lnSpc>
              <a:spcBef>
                <a:spcPts val="2145"/>
              </a:spcBef>
            </a:pPr>
            <a:r>
              <a:rPr dirty="0" sz="2400" spc="225">
                <a:solidFill>
                  <a:srgbClr val="FFFFFF"/>
                </a:solidFill>
                <a:latin typeface="Times New Roman"/>
                <a:cs typeface="Times New Roman"/>
              </a:rPr>
              <a:t>Aligned,</a:t>
            </a:r>
            <a:r>
              <a:rPr dirty="0" sz="24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Times New Roman"/>
                <a:cs typeface="Times New Roman"/>
              </a:rPr>
              <a:t>long-</a:t>
            </a:r>
            <a:r>
              <a:rPr dirty="0" sz="2400" spc="395">
                <a:solidFill>
                  <a:srgbClr val="FFFFFF"/>
                </a:solidFill>
                <a:latin typeface="Times New Roman"/>
                <a:cs typeface="Times New Roman"/>
              </a:rPr>
              <a:t>term</a:t>
            </a:r>
            <a:r>
              <a:rPr dirty="0" sz="24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imes New Roman"/>
                <a:cs typeface="Times New Roman"/>
              </a:rPr>
              <a:t>participation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08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6223" y="4107464"/>
            <a:ext cx="6101715" cy="36753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204" b="1">
                <a:solidFill>
                  <a:srgbClr val="FFFFFF"/>
                </a:solidFill>
                <a:latin typeface="Times New Roman"/>
                <a:cs typeface="Times New Roman"/>
              </a:rPr>
              <a:t>Risk</a:t>
            </a:r>
            <a:r>
              <a:rPr dirty="0" sz="245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b="1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245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55" b="1">
                <a:solidFill>
                  <a:srgbClr val="FFFFFF"/>
                </a:solidFill>
                <a:latin typeface="Times New Roman"/>
                <a:cs typeface="Times New Roman"/>
              </a:rPr>
              <a:t>Compliance</a:t>
            </a:r>
            <a:r>
              <a:rPr dirty="0" sz="245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15" b="1">
                <a:solidFill>
                  <a:srgbClr val="FFFFFF"/>
                </a:solidFill>
                <a:latin typeface="Times New Roman"/>
                <a:cs typeface="Times New Roman"/>
              </a:rPr>
              <a:t>Discipline</a:t>
            </a:r>
            <a:endParaRPr sz="2450">
              <a:latin typeface="Times New Roman"/>
              <a:cs typeface="Times New Roman"/>
            </a:endParaRPr>
          </a:p>
          <a:p>
            <a:pPr marL="542290" marR="915669">
              <a:lnSpc>
                <a:spcPct val="174900"/>
              </a:lnSpc>
              <a:spcBef>
                <a:spcPts val="75"/>
              </a:spcBef>
            </a:pPr>
            <a:r>
              <a:rPr dirty="0" sz="2450" spc="395">
                <a:solidFill>
                  <a:srgbClr val="FFFFFF"/>
                </a:solidFill>
                <a:latin typeface="Times New Roman"/>
                <a:cs typeface="Times New Roman"/>
              </a:rPr>
              <a:t>Non-</a:t>
            </a:r>
            <a:r>
              <a:rPr dirty="0" sz="2450" spc="300">
                <a:solidFill>
                  <a:srgbClr val="FFFFFF"/>
                </a:solidFill>
                <a:latin typeface="Times New Roman"/>
                <a:cs typeface="Times New Roman"/>
              </a:rPr>
              <a:t>regulated</a:t>
            </a:r>
            <a:r>
              <a:rPr dirty="0" sz="24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95">
                <a:solidFill>
                  <a:srgbClr val="FFFFFF"/>
                </a:solidFill>
                <a:latin typeface="Times New Roman"/>
                <a:cs typeface="Times New Roman"/>
              </a:rPr>
              <a:t>advisory</a:t>
            </a:r>
            <a:r>
              <a:rPr dirty="0" sz="245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70">
                <a:solidFill>
                  <a:srgbClr val="FFFFFF"/>
                </a:solidFill>
                <a:latin typeface="Times New Roman"/>
                <a:cs typeface="Times New Roman"/>
              </a:rPr>
              <a:t>role </a:t>
            </a:r>
            <a:r>
              <a:rPr dirty="0" sz="2450" spc="275">
                <a:solidFill>
                  <a:srgbClr val="FFFFFF"/>
                </a:solidFill>
                <a:latin typeface="Times New Roman"/>
                <a:cs typeface="Times New Roman"/>
              </a:rPr>
              <a:t>Clear</a:t>
            </a:r>
            <a:r>
              <a:rPr dirty="0" sz="245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90">
                <a:solidFill>
                  <a:srgbClr val="FFFFFF"/>
                </a:solidFill>
                <a:latin typeface="Times New Roman"/>
                <a:cs typeface="Times New Roman"/>
              </a:rPr>
              <a:t>contractual</a:t>
            </a:r>
            <a:r>
              <a:rPr dirty="0" sz="2450" spc="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70">
                <a:solidFill>
                  <a:srgbClr val="FFFFFF"/>
                </a:solidFill>
                <a:latin typeface="Times New Roman"/>
                <a:cs typeface="Times New Roman"/>
              </a:rPr>
              <a:t>disclaimers </a:t>
            </a:r>
            <a:r>
              <a:rPr dirty="0" sz="2450" spc="40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dirty="0" sz="245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95">
                <a:solidFill>
                  <a:srgbClr val="FFFFFF"/>
                </a:solidFill>
                <a:latin typeface="Times New Roman"/>
                <a:cs typeface="Times New Roman"/>
              </a:rPr>
              <a:t>discretionary</a:t>
            </a:r>
            <a:r>
              <a:rPr dirty="0" sz="245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10">
                <a:solidFill>
                  <a:srgbClr val="FFFFFF"/>
                </a:solidFill>
                <a:latin typeface="Times New Roman"/>
                <a:cs typeface="Times New Roman"/>
              </a:rPr>
              <a:t>authority </a:t>
            </a:r>
            <a:r>
              <a:rPr dirty="0" sz="2450" spc="40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dirty="0" sz="2450" spc="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25">
                <a:solidFill>
                  <a:srgbClr val="FFFFFF"/>
                </a:solidFill>
                <a:latin typeface="Times New Roman"/>
                <a:cs typeface="Times New Roman"/>
              </a:rPr>
              <a:t>handling</a:t>
            </a:r>
            <a:r>
              <a:rPr dirty="0" sz="24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8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254">
                <a:solidFill>
                  <a:srgbClr val="FFFFFF"/>
                </a:solidFill>
                <a:latin typeface="Times New Roman"/>
                <a:cs typeface="Times New Roman"/>
              </a:rPr>
              <a:t>client</a:t>
            </a:r>
            <a:r>
              <a:rPr dirty="0" sz="24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20">
                <a:solidFill>
                  <a:srgbClr val="FFFFFF"/>
                </a:solidFill>
                <a:latin typeface="Times New Roman"/>
                <a:cs typeface="Times New Roman"/>
              </a:rPr>
              <a:t>funds</a:t>
            </a:r>
            <a:endParaRPr sz="2450">
              <a:latin typeface="Times New Roman"/>
              <a:cs typeface="Times New Roman"/>
            </a:endParaRPr>
          </a:p>
          <a:p>
            <a:pPr marL="542290">
              <a:lnSpc>
                <a:spcPct val="100000"/>
              </a:lnSpc>
              <a:spcBef>
                <a:spcPts val="2205"/>
              </a:spcBef>
            </a:pPr>
            <a:r>
              <a:rPr dirty="0" sz="2450" spc="295">
                <a:solidFill>
                  <a:srgbClr val="FFFFFF"/>
                </a:solidFill>
                <a:latin typeface="Times New Roman"/>
                <a:cs typeface="Times New Roman"/>
              </a:rPr>
              <a:t>Conservative</a:t>
            </a:r>
            <a:r>
              <a:rPr dirty="0" sz="2450" spc="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00">
                <a:solidFill>
                  <a:srgbClr val="FFFFFF"/>
                </a:solidFill>
                <a:latin typeface="Times New Roman"/>
                <a:cs typeface="Times New Roman"/>
              </a:rPr>
              <a:t>structuring</a:t>
            </a:r>
            <a:r>
              <a:rPr dirty="0" sz="2450" spc="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345">
                <a:solidFill>
                  <a:srgbClr val="FFFFFF"/>
                </a:solidFill>
                <a:latin typeface="Times New Roman"/>
                <a:cs typeface="Times New Roman"/>
              </a:rPr>
              <a:t>approach</a:t>
            </a:r>
            <a:endParaRPr sz="245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120" y="592994"/>
            <a:ext cx="18295120" cy="6431050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924075" y="912874"/>
            <a:ext cx="123088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FREQUENTLY</a:t>
            </a:r>
            <a:r>
              <a:rPr dirty="0" spc="-515"/>
              <a:t> </a:t>
            </a:r>
            <a:r>
              <a:rPr dirty="0" spc="-390"/>
              <a:t>ASKED</a:t>
            </a:r>
            <a:r>
              <a:rPr dirty="0" spc="-509"/>
              <a:t> </a:t>
            </a:r>
            <a:r>
              <a:rPr dirty="0" spc="-45"/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13677" y="1056969"/>
            <a:ext cx="65849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60">
                <a:solidFill>
                  <a:srgbClr val="FFFFFF"/>
                </a:solidFill>
                <a:latin typeface="Helvetica"/>
                <a:cs typeface="Helvetica"/>
              </a:rPr>
              <a:t>2026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23463" y="8870256"/>
            <a:ext cx="3486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25">
                <a:solidFill>
                  <a:srgbClr val="FFFFFF"/>
                </a:solidFill>
                <a:latin typeface="Helvetica"/>
                <a:cs typeface="Helvetica"/>
              </a:rPr>
              <a:t>09</a:t>
            </a:r>
            <a:endParaRPr sz="2350">
              <a:latin typeface="Helvetica"/>
              <a:cs typeface="Helvetic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908974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30" h="0">
                <a:moveTo>
                  <a:pt x="0" y="0"/>
                </a:moveTo>
                <a:lnTo>
                  <a:pt x="65874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OWNER</a:t>
            </a:r>
            <a:r>
              <a:rPr dirty="0" spc="-204"/>
              <a:t> </a:t>
            </a:r>
            <a:r>
              <a:rPr dirty="0" spc="-10"/>
              <a:t>Q&amp;A</a:t>
            </a:r>
            <a:r>
              <a:rPr dirty="0" spc="-204"/>
              <a:t> </a:t>
            </a:r>
            <a:r>
              <a:rPr dirty="0" spc="-10"/>
              <a:t>(SELECTED)</a:t>
            </a:r>
          </a:p>
          <a:p>
            <a:pPr>
              <a:lnSpc>
                <a:spcPct val="100000"/>
              </a:lnSpc>
              <a:spcBef>
                <a:spcPts val="225"/>
              </a:spcBef>
            </a:pPr>
          </a:p>
          <a:p>
            <a:pPr marL="12700">
              <a:lnSpc>
                <a:spcPct val="100000"/>
              </a:lnSpc>
            </a:pPr>
            <a:r>
              <a:rPr dirty="0" sz="2350" spc="95"/>
              <a:t>Q:</a:t>
            </a:r>
            <a:r>
              <a:rPr dirty="0" sz="2350" spc="-155"/>
              <a:t> </a:t>
            </a:r>
            <a:r>
              <a:rPr dirty="0" sz="2350" spc="385"/>
              <a:t>DO</a:t>
            </a:r>
            <a:r>
              <a:rPr dirty="0" sz="2350" spc="-155"/>
              <a:t> </a:t>
            </a:r>
            <a:r>
              <a:rPr dirty="0" sz="2350" spc="100"/>
              <a:t>I</a:t>
            </a:r>
            <a:r>
              <a:rPr dirty="0" sz="2350" spc="-150"/>
              <a:t> </a:t>
            </a:r>
            <a:r>
              <a:rPr dirty="0" sz="2350" spc="200"/>
              <a:t>LOSE</a:t>
            </a:r>
            <a:r>
              <a:rPr dirty="0" sz="2350" spc="-155"/>
              <a:t> </a:t>
            </a:r>
            <a:r>
              <a:rPr dirty="0" sz="2350" spc="240"/>
              <a:t>CONTROL</a:t>
            </a:r>
            <a:r>
              <a:rPr dirty="0" sz="2350" spc="-220"/>
              <a:t> </a:t>
            </a:r>
            <a:r>
              <a:rPr dirty="0" sz="2350" spc="225"/>
              <a:t>OF</a:t>
            </a:r>
            <a:r>
              <a:rPr dirty="0" sz="2350" spc="-225"/>
              <a:t> </a:t>
            </a:r>
            <a:r>
              <a:rPr dirty="0" sz="2350" spc="250"/>
              <a:t>MY</a:t>
            </a:r>
            <a:r>
              <a:rPr dirty="0" sz="2350" spc="-254"/>
              <a:t> </a:t>
            </a:r>
            <a:r>
              <a:rPr dirty="0" sz="2350" spc="95"/>
              <a:t>PROPERTY?</a:t>
            </a:r>
            <a:endParaRPr sz="2350"/>
          </a:p>
          <a:p>
            <a:pPr marL="12700" marR="5080">
              <a:lnSpc>
                <a:spcPct val="202100"/>
              </a:lnSpc>
            </a:pPr>
            <a:r>
              <a:rPr dirty="0" sz="2350" spc="-10"/>
              <a:t>A:</a:t>
            </a:r>
            <a:r>
              <a:rPr dirty="0" sz="2350" spc="-145"/>
              <a:t> </a:t>
            </a:r>
            <a:r>
              <a:rPr dirty="0" sz="2350" spc="215"/>
              <a:t>NO.</a:t>
            </a:r>
            <a:r>
              <a:rPr dirty="0" sz="2350" spc="-145"/>
              <a:t> </a:t>
            </a:r>
            <a:r>
              <a:rPr dirty="0" sz="2350" spc="270"/>
              <a:t>OWNERS</a:t>
            </a:r>
            <a:r>
              <a:rPr dirty="0" sz="2350" spc="-215"/>
              <a:t> </a:t>
            </a:r>
            <a:r>
              <a:rPr dirty="0" sz="2350" spc="85"/>
              <a:t>TYPICALLY</a:t>
            </a:r>
            <a:r>
              <a:rPr dirty="0" sz="2350" spc="-245"/>
              <a:t> </a:t>
            </a:r>
            <a:r>
              <a:rPr dirty="0" sz="2350" spc="220"/>
              <a:t>REMAIN</a:t>
            </a:r>
            <a:r>
              <a:rPr dirty="0" sz="2350" spc="-150"/>
              <a:t> </a:t>
            </a:r>
            <a:r>
              <a:rPr dirty="0" sz="2350" spc="220"/>
              <a:t>MANAGING</a:t>
            </a:r>
            <a:r>
              <a:rPr dirty="0" sz="2350" spc="-180"/>
              <a:t> </a:t>
            </a:r>
            <a:r>
              <a:rPr dirty="0" sz="2350" spc="195"/>
              <a:t>MEMBERS. </a:t>
            </a:r>
            <a:r>
              <a:rPr dirty="0" sz="2350" spc="95"/>
              <a:t>Q:</a:t>
            </a:r>
            <a:r>
              <a:rPr dirty="0" sz="2350" spc="-254"/>
              <a:t> </a:t>
            </a:r>
            <a:r>
              <a:rPr dirty="0" sz="2350" spc="275"/>
              <a:t>WHAT</a:t>
            </a:r>
            <a:r>
              <a:rPr dirty="0" sz="2350" spc="-220"/>
              <a:t> </a:t>
            </a:r>
            <a:r>
              <a:rPr dirty="0" sz="2350" spc="90"/>
              <a:t>IF</a:t>
            </a:r>
            <a:r>
              <a:rPr dirty="0" sz="2350" spc="-290"/>
              <a:t> </a:t>
            </a:r>
            <a:r>
              <a:rPr dirty="0" sz="2350" spc="280"/>
              <a:t>THE</a:t>
            </a:r>
            <a:r>
              <a:rPr dirty="0" sz="2350" spc="-150"/>
              <a:t> </a:t>
            </a:r>
            <a:r>
              <a:rPr dirty="0" sz="2350" spc="155"/>
              <a:t>PROPERTY</a:t>
            </a:r>
            <a:r>
              <a:rPr dirty="0" sz="2350" spc="-345"/>
              <a:t> </a:t>
            </a:r>
            <a:r>
              <a:rPr dirty="0" sz="2350" spc="125"/>
              <a:t>VALUE</a:t>
            </a:r>
            <a:r>
              <a:rPr dirty="0" sz="2350" spc="-150"/>
              <a:t> </a:t>
            </a:r>
            <a:r>
              <a:rPr dirty="0" sz="2350" spc="140"/>
              <a:t>CHANGES?</a:t>
            </a:r>
            <a:endParaRPr sz="2350"/>
          </a:p>
          <a:p>
            <a:pPr marL="12700" marR="791210">
              <a:lnSpc>
                <a:spcPct val="202100"/>
              </a:lnSpc>
            </a:pPr>
            <a:r>
              <a:rPr dirty="0" sz="2350" spc="-10"/>
              <a:t>A:</a:t>
            </a:r>
            <a:r>
              <a:rPr dirty="0" sz="2350" spc="-150"/>
              <a:t> </a:t>
            </a:r>
            <a:r>
              <a:rPr dirty="0" sz="2350" spc="180"/>
              <a:t>GAINS</a:t>
            </a:r>
            <a:r>
              <a:rPr dirty="0" sz="2350" spc="-250"/>
              <a:t> </a:t>
            </a:r>
            <a:r>
              <a:rPr dirty="0" sz="2350" spc="335"/>
              <a:t>AND</a:t>
            </a:r>
            <a:r>
              <a:rPr dirty="0" sz="2350" spc="-150"/>
              <a:t> </a:t>
            </a:r>
            <a:r>
              <a:rPr dirty="0" sz="2350" spc="185"/>
              <a:t>LOSSES</a:t>
            </a:r>
            <a:r>
              <a:rPr dirty="0" sz="2350" spc="-250"/>
              <a:t> </a:t>
            </a:r>
            <a:r>
              <a:rPr dirty="0" sz="2350" spc="165"/>
              <a:t>ARE</a:t>
            </a:r>
            <a:r>
              <a:rPr dirty="0" sz="2350" spc="-145"/>
              <a:t> </a:t>
            </a:r>
            <a:r>
              <a:rPr dirty="0" sz="2350" spc="220"/>
              <a:t>SHARED</a:t>
            </a:r>
            <a:r>
              <a:rPr dirty="0" sz="2350" spc="-150"/>
              <a:t> </a:t>
            </a:r>
            <a:r>
              <a:rPr dirty="0" sz="2350" spc="120"/>
              <a:t>PROPORTIONALLY. </a:t>
            </a:r>
            <a:r>
              <a:rPr dirty="0" sz="2350" spc="95"/>
              <a:t>Q:</a:t>
            </a:r>
            <a:r>
              <a:rPr dirty="0" sz="2350" spc="-150"/>
              <a:t> </a:t>
            </a:r>
            <a:r>
              <a:rPr dirty="0" sz="2350" spc="125"/>
              <a:t>IS</a:t>
            </a:r>
            <a:r>
              <a:rPr dirty="0" sz="2350" spc="-220"/>
              <a:t> </a:t>
            </a:r>
            <a:r>
              <a:rPr dirty="0" sz="2350" spc="210"/>
              <a:t>THIS</a:t>
            </a:r>
            <a:r>
              <a:rPr dirty="0" sz="2350" spc="-150"/>
              <a:t> </a:t>
            </a:r>
            <a:r>
              <a:rPr dirty="0" sz="2350" spc="125"/>
              <a:t>DEBT?</a:t>
            </a:r>
            <a:endParaRPr sz="2350"/>
          </a:p>
          <a:p>
            <a:pPr marL="12700" marR="2051685">
              <a:lnSpc>
                <a:spcPct val="202100"/>
              </a:lnSpc>
            </a:pPr>
            <a:r>
              <a:rPr dirty="0" sz="2350" spc="-10"/>
              <a:t>A:</a:t>
            </a:r>
            <a:r>
              <a:rPr dirty="0" sz="2350" spc="-135"/>
              <a:t> </a:t>
            </a:r>
            <a:r>
              <a:rPr dirty="0" sz="2350" spc="215"/>
              <a:t>NO.</a:t>
            </a:r>
            <a:r>
              <a:rPr dirty="0" sz="2350" spc="-135"/>
              <a:t> </a:t>
            </a:r>
            <a:r>
              <a:rPr dirty="0" sz="2350" spc="295"/>
              <a:t>MOST</a:t>
            </a:r>
            <a:r>
              <a:rPr dirty="0" sz="2350" spc="-210"/>
              <a:t> </a:t>
            </a:r>
            <a:r>
              <a:rPr dirty="0" sz="2350" spc="200"/>
              <a:t>STRUCTURES</a:t>
            </a:r>
            <a:r>
              <a:rPr dirty="0" sz="2350" spc="-240"/>
              <a:t> </a:t>
            </a:r>
            <a:r>
              <a:rPr dirty="0" sz="2350" spc="165"/>
              <a:t>ARE</a:t>
            </a:r>
            <a:r>
              <a:rPr dirty="0" sz="2350" spc="-135"/>
              <a:t> </a:t>
            </a:r>
            <a:r>
              <a:rPr dirty="0" sz="2350" spc="140"/>
              <a:t>EQUITY-</a:t>
            </a:r>
            <a:r>
              <a:rPr dirty="0" sz="2350" spc="145"/>
              <a:t>BASED. </a:t>
            </a:r>
            <a:r>
              <a:rPr dirty="0" sz="2350" spc="95"/>
              <a:t>Q:</a:t>
            </a:r>
            <a:r>
              <a:rPr dirty="0" sz="2350" spc="-155"/>
              <a:t> </a:t>
            </a:r>
            <a:r>
              <a:rPr dirty="0" sz="2350" spc="260"/>
              <a:t>CAN</a:t>
            </a:r>
            <a:r>
              <a:rPr dirty="0" sz="2350" spc="-220"/>
              <a:t> </a:t>
            </a:r>
            <a:r>
              <a:rPr dirty="0" sz="2350" spc="229"/>
              <a:t>TOKENS</a:t>
            </a:r>
            <a:r>
              <a:rPr dirty="0" sz="2350" spc="-155"/>
              <a:t> </a:t>
            </a:r>
            <a:r>
              <a:rPr dirty="0" sz="2350" spc="235"/>
              <a:t>BE</a:t>
            </a:r>
            <a:r>
              <a:rPr dirty="0" sz="2350" spc="-150"/>
              <a:t> </a:t>
            </a:r>
            <a:r>
              <a:rPr dirty="0" sz="2350" spc="250"/>
              <a:t>SOLD</a:t>
            </a:r>
            <a:r>
              <a:rPr dirty="0" sz="2350" spc="-155"/>
              <a:t> </a:t>
            </a:r>
            <a:r>
              <a:rPr dirty="0" sz="2350" spc="55"/>
              <a:t>LATER?</a:t>
            </a:r>
            <a:endParaRPr sz="2350"/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350"/>
          </a:p>
          <a:p>
            <a:pPr marL="12700">
              <a:lnSpc>
                <a:spcPct val="100000"/>
              </a:lnSpc>
            </a:pPr>
            <a:r>
              <a:rPr dirty="0" sz="2350" spc="-10"/>
              <a:t>A:</a:t>
            </a:r>
            <a:r>
              <a:rPr dirty="0" sz="2350" spc="-150"/>
              <a:t> </a:t>
            </a:r>
            <a:r>
              <a:rPr dirty="0" sz="2350" spc="260"/>
              <a:t>IN</a:t>
            </a:r>
            <a:r>
              <a:rPr dirty="0" sz="2350" spc="-155"/>
              <a:t> </a:t>
            </a:r>
            <a:r>
              <a:rPr dirty="0" sz="2350" spc="265"/>
              <a:t>SOME</a:t>
            </a:r>
            <a:r>
              <a:rPr dirty="0" sz="2350" spc="-150"/>
              <a:t> </a:t>
            </a:r>
            <a:r>
              <a:rPr dirty="0" sz="2350" spc="125"/>
              <a:t>CASES,</a:t>
            </a:r>
            <a:r>
              <a:rPr dirty="0" sz="2350" spc="-150"/>
              <a:t> </a:t>
            </a:r>
            <a:r>
              <a:rPr dirty="0" sz="2350" spc="145"/>
              <a:t>SUBJECT</a:t>
            </a:r>
            <a:r>
              <a:rPr dirty="0" sz="2350" spc="-290"/>
              <a:t> </a:t>
            </a:r>
            <a:r>
              <a:rPr dirty="0" sz="2350" spc="335"/>
              <a:t>TO</a:t>
            </a:r>
            <a:r>
              <a:rPr dirty="0" sz="2350" spc="-155"/>
              <a:t> </a:t>
            </a:r>
            <a:r>
              <a:rPr dirty="0" sz="2350" spc="140"/>
              <a:t>REGULATION.</a:t>
            </a:r>
            <a:endParaRPr sz="23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1219199" cy="933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ENERGON EV</dc:creator>
  <cp:keywords>DAG8pXdeiuM,BAF-4fEU3sQ,0</cp:keywords>
  <dc:title>AURELIUS CAPITAL GROUP DECK</dc:title>
  <dcterms:created xsi:type="dcterms:W3CDTF">2026-01-19T14:53:45Z</dcterms:created>
  <dcterms:modified xsi:type="dcterms:W3CDTF">2026-01-19T14:53:45Z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2025-12-29T00:00:00Z</vt:filetime>
  </property>
  <property fmtid="{D5CDD505-2E9C-101B-9397-08002B2CF9AE}" pid="3" name="Creator">
    <vt:lpwstr>Canva</vt:lpwstr>
  </property>
  <property fmtid="{D5CDD505-2E9C-101B-9397-08002B2CF9AE}" pid="4" name="LastSaved">
    <vt:filetime>2026-01-19T00:00:00Z</vt:filetime>
  </property>
  <property fmtid="{D5CDD505-2E9C-101B-9397-08002B2CF9AE}" pid="5" name="Producer">
    <vt:lpwstr>Canva</vt:lpwstr>
  </property>
</Properties>
</file>